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39"/>
  </p:notesMasterIdLst>
  <p:handoutMasterIdLst>
    <p:handoutMasterId r:id="rId40"/>
  </p:handoutMasterIdLst>
  <p:sldIdLst>
    <p:sldId id="401" r:id="rId2"/>
    <p:sldId id="475" r:id="rId3"/>
    <p:sldId id="476" r:id="rId4"/>
    <p:sldId id="511" r:id="rId5"/>
    <p:sldId id="483" r:id="rId6"/>
    <p:sldId id="484" r:id="rId7"/>
    <p:sldId id="404" r:id="rId8"/>
    <p:sldId id="512" r:id="rId9"/>
    <p:sldId id="494" r:id="rId10"/>
    <p:sldId id="412" r:id="rId11"/>
    <p:sldId id="413" r:id="rId12"/>
    <p:sldId id="414" r:id="rId13"/>
    <p:sldId id="495" r:id="rId14"/>
    <p:sldId id="496" r:id="rId15"/>
    <p:sldId id="513" r:id="rId16"/>
    <p:sldId id="497" r:id="rId17"/>
    <p:sldId id="498" r:id="rId18"/>
    <p:sldId id="507" r:id="rId19"/>
    <p:sldId id="433" r:id="rId20"/>
    <p:sldId id="514" r:id="rId21"/>
    <p:sldId id="434" r:id="rId22"/>
    <p:sldId id="501" r:id="rId23"/>
    <p:sldId id="457" r:id="rId24"/>
    <p:sldId id="478" r:id="rId25"/>
    <p:sldId id="502" r:id="rId26"/>
    <p:sldId id="503" r:id="rId27"/>
    <p:sldId id="504" r:id="rId28"/>
    <p:sldId id="477" r:id="rId29"/>
    <p:sldId id="447" r:id="rId30"/>
    <p:sldId id="448" r:id="rId31"/>
    <p:sldId id="508" r:id="rId32"/>
    <p:sldId id="450" r:id="rId33"/>
    <p:sldId id="509" r:id="rId34"/>
    <p:sldId id="463" r:id="rId35"/>
    <p:sldId id="510" r:id="rId36"/>
    <p:sldId id="492" r:id="rId37"/>
    <p:sldId id="473" r:id="rId38"/>
  </p:sldIdLst>
  <p:sldSz cx="9144000" cy="6858000" type="screen4x3"/>
  <p:notesSz cx="6797675" cy="9926638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rebuchet MS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rebuchet MS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rebuchet MS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rebuchet MS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006B98"/>
    <a:srgbClr val="CCFF33"/>
    <a:srgbClr val="CCFF99"/>
    <a:srgbClr val="00FFFF"/>
    <a:srgbClr val="FFCC00"/>
    <a:srgbClr val="FFFF99"/>
    <a:srgbClr val="A47D00"/>
    <a:srgbClr val="00CC00"/>
    <a:srgbClr val="EB2BC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777" autoAdjust="0"/>
    <p:restoredTop sz="94723" autoAdjust="0"/>
  </p:normalViewPr>
  <p:slideViewPr>
    <p:cSldViewPr>
      <p:cViewPr varScale="1">
        <p:scale>
          <a:sx n="113" d="100"/>
          <a:sy n="113" d="100"/>
        </p:scale>
        <p:origin x="-186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title>
      <c:layout>
        <c:manualLayout>
          <c:xMode val="edge"/>
          <c:yMode val="edge"/>
          <c:x val="0.1219811320754717"/>
          <c:y val="4.0816326530612429E-2"/>
        </c:manualLayout>
      </c:layout>
    </c:title>
    <c:plotArea>
      <c:layout>
        <c:manualLayout>
          <c:layoutTarget val="inner"/>
          <c:xMode val="edge"/>
          <c:yMode val="edge"/>
          <c:x val="0.17859555291437626"/>
          <c:y val="0.13381970110878988"/>
          <c:w val="0.66071757539741494"/>
          <c:h val="0.50446143811855471"/>
        </c:manualLayout>
      </c:layout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Origines géographiques</c:v>
                </c:pt>
              </c:strCache>
            </c:strRef>
          </c:tx>
          <c:explosion val="25"/>
          <c:dLbls>
            <c:showVal val="1"/>
            <c:showLeaderLines val="1"/>
          </c:dLbls>
          <c:cat>
            <c:strRef>
              <c:f>Feuil1!$A$2:$A$4</c:f>
              <c:strCache>
                <c:ptCount val="3"/>
                <c:pt idx="0">
                  <c:v>Région parisienne</c:v>
                </c:pt>
                <c:pt idx="1">
                  <c:v>Province</c:v>
                </c:pt>
                <c:pt idx="2">
                  <c:v>Etranger/DOM-TOM</c:v>
                </c:pt>
              </c:strCache>
            </c:strRef>
          </c:cat>
          <c:val>
            <c:numRef>
              <c:f>Feuil1!$B$2:$B$4</c:f>
              <c:numCache>
                <c:formatCode>0%</c:formatCode>
                <c:ptCount val="3"/>
                <c:pt idx="0">
                  <c:v>0.33816425120773091</c:v>
                </c:pt>
                <c:pt idx="1">
                  <c:v>0.54347826086956519</c:v>
                </c:pt>
                <c:pt idx="2">
                  <c:v>0.1183574879227051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7.1367800723022831E-2"/>
          <c:y val="0.65358262990235227"/>
          <c:w val="0.87517307978012193"/>
          <c:h val="0.16361505232014098"/>
        </c:manualLayout>
      </c:layout>
    </c:legend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chart>
    <c:title>
      <c:layout>
        <c:manualLayout>
          <c:xMode val="edge"/>
          <c:yMode val="edge"/>
          <c:x val="0.26676100628930816"/>
          <c:y val="4.0816326530612422E-2"/>
        </c:manualLayout>
      </c:layout>
    </c:title>
    <c:plotArea>
      <c:layout>
        <c:manualLayout>
          <c:layoutTarget val="inner"/>
          <c:xMode val="edge"/>
          <c:yMode val="edge"/>
          <c:x val="0.22955974842767296"/>
          <c:y val="0.12434573829531816"/>
          <c:w val="0.56918238993710346"/>
          <c:h val="0.43457382953181384"/>
        </c:manualLayout>
      </c:layout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Etablissements</c:v>
                </c:pt>
              </c:strCache>
            </c:strRef>
          </c:tx>
          <c:explosion val="25"/>
          <c:dLbls>
            <c:showVal val="1"/>
            <c:showLeaderLines val="1"/>
          </c:dLbls>
          <c:cat>
            <c:strRef>
              <c:f>Feuil1!$A$2:$A$3</c:f>
              <c:strCache>
                <c:ptCount val="2"/>
                <c:pt idx="0">
                  <c:v>Enseignement privé </c:v>
                </c:pt>
                <c:pt idx="1">
                  <c:v>Enseignement  public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0.6350877192982457</c:v>
                </c:pt>
                <c:pt idx="1">
                  <c:v>0.36491228070175535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19496855345911951"/>
          <c:y val="0.64157782798158824"/>
          <c:w val="0.71698113207547498"/>
          <c:h val="0.13480352771029669"/>
        </c:manualLayout>
      </c:layout>
    </c:legend>
    <c:plotVisOnly val="1"/>
  </c:chart>
  <c:txPr>
    <a:bodyPr/>
    <a:lstStyle/>
    <a:p>
      <a:pPr>
        <a:defRPr sz="1800"/>
      </a:pPr>
      <a:endParaRPr lang="fr-FR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72" tIns="45987" rIns="91972" bIns="45987" numCol="1" anchor="t" anchorCtr="0" compatLnSpc="1">
            <a:prstTxWarp prst="textNoShape">
              <a:avLst/>
            </a:prstTxWarp>
          </a:bodyPr>
          <a:lstStyle>
            <a:lvl1pPr defTabSz="920355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814" y="1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72" tIns="45987" rIns="91972" bIns="45987" numCol="1" anchor="t" anchorCtr="0" compatLnSpc="1">
            <a:prstTxWarp prst="textNoShape">
              <a:avLst/>
            </a:prstTxWarp>
          </a:bodyPr>
          <a:lstStyle>
            <a:lvl1pPr algn="r" defTabSz="920355">
              <a:defRPr sz="1200"/>
            </a:lvl1pPr>
          </a:lstStyle>
          <a:p>
            <a:pPr>
              <a:defRPr/>
            </a:pPr>
            <a:fld id="{1BF7BC87-DD5A-4A2A-B373-FCAA03DB51F2}" type="datetimeFigureOut">
              <a:rPr lang="fr-FR"/>
              <a:pPr>
                <a:defRPr/>
              </a:pPr>
              <a:t>22/01/2019</a:t>
            </a:fld>
            <a:endParaRPr lang="fr-FR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305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72" tIns="45987" rIns="91972" bIns="45987" numCol="1" anchor="b" anchorCtr="0" compatLnSpc="1">
            <a:prstTxWarp prst="textNoShape">
              <a:avLst/>
            </a:prstTxWarp>
          </a:bodyPr>
          <a:lstStyle>
            <a:lvl1pPr defTabSz="920355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814" y="9429305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72" tIns="45987" rIns="91972" bIns="45987" numCol="1" anchor="b" anchorCtr="0" compatLnSpc="1">
            <a:prstTxWarp prst="textNoShape">
              <a:avLst/>
            </a:prstTxWarp>
          </a:bodyPr>
          <a:lstStyle>
            <a:lvl1pPr algn="r" defTabSz="920355">
              <a:defRPr sz="1200"/>
            </a:lvl1pPr>
          </a:lstStyle>
          <a:p>
            <a:pPr>
              <a:defRPr/>
            </a:pPr>
            <a:fld id="{1D4123C8-B695-44F9-9B4A-5770193E996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972" tIns="45987" rIns="91972" bIns="45987" numCol="1" anchor="t" anchorCtr="0" compatLnSpc="1">
            <a:prstTxWarp prst="textNoShape">
              <a:avLst/>
            </a:prstTxWarp>
          </a:bodyPr>
          <a:lstStyle>
            <a:lvl1pPr defTabSz="920355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814" y="1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972" tIns="45987" rIns="91972" bIns="45987" numCol="1" anchor="t" anchorCtr="0" compatLnSpc="1">
            <a:prstTxWarp prst="textNoShape">
              <a:avLst/>
            </a:prstTxWarp>
          </a:bodyPr>
          <a:lstStyle>
            <a:lvl1pPr algn="r" defTabSz="920355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4538"/>
            <a:ext cx="4959350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5952" y="4714653"/>
            <a:ext cx="4985772" cy="4466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972" tIns="45987" rIns="91972" bIns="459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305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972" tIns="45987" rIns="91972" bIns="45987" numCol="1" anchor="b" anchorCtr="0" compatLnSpc="1">
            <a:prstTxWarp prst="textNoShape">
              <a:avLst/>
            </a:prstTxWarp>
          </a:bodyPr>
          <a:lstStyle>
            <a:lvl1pPr defTabSz="920355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814" y="9429305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972" tIns="45987" rIns="91972" bIns="45987" numCol="1" anchor="b" anchorCtr="0" compatLnSpc="1">
            <a:prstTxWarp prst="textNoShape">
              <a:avLst/>
            </a:prstTxWarp>
          </a:bodyPr>
          <a:lstStyle>
            <a:lvl1pPr algn="r" defTabSz="920355">
              <a:defRPr sz="1200"/>
            </a:lvl1pPr>
          </a:lstStyle>
          <a:p>
            <a:pPr>
              <a:defRPr/>
            </a:pPr>
            <a:fld id="{AD43D98D-88C5-4F1B-82F4-7BE8D65EEDB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 txBox="1">
            <a:spLocks noGrp="1" noChangeArrowheads="1"/>
          </p:cNvSpPr>
          <p:nvPr/>
        </p:nvSpPr>
        <p:spPr bwMode="auto">
          <a:xfrm>
            <a:off x="3851814" y="9429305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67" tIns="45984" rIns="91967" bIns="45984" anchor="b"/>
          <a:lstStyle/>
          <a:p>
            <a:pPr algn="r" defTabSz="918972"/>
            <a:fld id="{EE651409-11F7-4011-8E34-F27010D7C189}" type="slidenum">
              <a:rPr lang="fr-FR" sz="1200"/>
              <a:pPr algn="r" defTabSz="918972"/>
              <a:t>1</a:t>
            </a:fld>
            <a:endParaRPr lang="fr-FR" sz="1200" dirty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984" y="4714653"/>
            <a:ext cx="5435708" cy="4466756"/>
          </a:xfrm>
          <a:noFill/>
          <a:ln/>
        </p:spPr>
        <p:txBody>
          <a:bodyPr lIns="91967" tIns="45984" rIns="91967" bIns="45984"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 txBox="1">
            <a:spLocks noGrp="1" noChangeArrowheads="1"/>
          </p:cNvSpPr>
          <p:nvPr/>
        </p:nvSpPr>
        <p:spPr bwMode="auto">
          <a:xfrm>
            <a:off x="3851814" y="9429305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67" tIns="45984" rIns="91967" bIns="45984" anchor="b"/>
          <a:lstStyle/>
          <a:p>
            <a:pPr algn="r" defTabSz="918972"/>
            <a:fld id="{0946B56D-3B81-47B9-98C1-D1176E1C942B}" type="slidenum">
              <a:rPr lang="fr-FR" sz="1200"/>
              <a:pPr algn="r" defTabSz="918972"/>
              <a:t>10</a:t>
            </a:fld>
            <a:endParaRPr lang="fr-FR" sz="1200" dirty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984" y="4714653"/>
            <a:ext cx="5435708" cy="4466756"/>
          </a:xfrm>
          <a:noFill/>
          <a:ln/>
        </p:spPr>
        <p:txBody>
          <a:bodyPr lIns="91967" tIns="45984" rIns="91967" bIns="45984"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984" y="4714653"/>
            <a:ext cx="5435708" cy="4466756"/>
          </a:xfrm>
          <a:noFill/>
          <a:ln/>
        </p:spPr>
        <p:txBody>
          <a:bodyPr lIns="91967" tIns="45984" rIns="91967" bIns="45984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 txBox="1">
            <a:spLocks noGrp="1" noChangeArrowheads="1"/>
          </p:cNvSpPr>
          <p:nvPr/>
        </p:nvSpPr>
        <p:spPr bwMode="auto">
          <a:xfrm>
            <a:off x="3851814" y="9429305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67" tIns="45984" rIns="91967" bIns="45984" anchor="b"/>
          <a:lstStyle/>
          <a:p>
            <a:pPr algn="r" defTabSz="918972"/>
            <a:fld id="{C27CE2C6-2403-45B8-8A4F-5772E59986FC}" type="slidenum">
              <a:rPr lang="fr-FR" sz="1200"/>
              <a:pPr algn="r" defTabSz="918972"/>
              <a:t>16</a:t>
            </a:fld>
            <a:endParaRPr lang="fr-FR" sz="1200" dirty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984" y="4714653"/>
            <a:ext cx="5435708" cy="4466756"/>
          </a:xfrm>
          <a:noFill/>
          <a:ln/>
        </p:spPr>
        <p:txBody>
          <a:bodyPr lIns="91967" tIns="45984" rIns="91967" bIns="45984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 txBox="1">
            <a:spLocks noGrp="1" noChangeArrowheads="1"/>
          </p:cNvSpPr>
          <p:nvPr/>
        </p:nvSpPr>
        <p:spPr bwMode="auto">
          <a:xfrm>
            <a:off x="3851814" y="9429305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67" tIns="45984" rIns="91967" bIns="45984" anchor="b"/>
          <a:lstStyle/>
          <a:p>
            <a:pPr algn="r" defTabSz="918972"/>
            <a:fld id="{A8FC5D42-7C4C-4922-B125-2E3B944417C2}" type="slidenum">
              <a:rPr lang="fr-FR" sz="1200"/>
              <a:pPr algn="r" defTabSz="918972"/>
              <a:t>17</a:t>
            </a:fld>
            <a:endParaRPr lang="fr-FR" sz="1200" dirty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984" y="4714653"/>
            <a:ext cx="5435708" cy="4466756"/>
          </a:xfrm>
          <a:noFill/>
          <a:ln/>
        </p:spPr>
        <p:txBody>
          <a:bodyPr lIns="91967" tIns="45984" rIns="91967" bIns="45984"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 txBox="1">
            <a:spLocks noGrp="1" noChangeArrowheads="1"/>
          </p:cNvSpPr>
          <p:nvPr/>
        </p:nvSpPr>
        <p:spPr bwMode="auto">
          <a:xfrm>
            <a:off x="3851814" y="9429305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67" tIns="45984" rIns="91967" bIns="45984" anchor="b"/>
          <a:lstStyle/>
          <a:p>
            <a:pPr algn="r" defTabSz="918972"/>
            <a:fld id="{B36B5A3E-B835-4B26-838B-D815E133B2C8}" type="slidenum">
              <a:rPr lang="fr-FR" sz="1200"/>
              <a:pPr algn="r" defTabSz="918972"/>
              <a:t>20</a:t>
            </a:fld>
            <a:endParaRPr lang="fr-FR" sz="1200" dirty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984" y="4714653"/>
            <a:ext cx="5435708" cy="446675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967" tIns="45984" rIns="91967" bIns="45984"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3851814" y="9429305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67" tIns="45984" rIns="91967" bIns="45984" anchor="b"/>
          <a:lstStyle/>
          <a:p>
            <a:pPr algn="r" defTabSz="918972"/>
            <a:fld id="{1665224A-6F76-42B4-9997-AF7B23B26E0A}" type="slidenum">
              <a:rPr lang="fr-FR" sz="1200"/>
              <a:pPr algn="r" defTabSz="918972"/>
              <a:t>21</a:t>
            </a:fld>
            <a:endParaRPr lang="fr-FR" sz="1200" dirty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984" y="4714653"/>
            <a:ext cx="5435708" cy="446675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967" tIns="45984" rIns="91967" bIns="45984"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3851814" y="9429305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67" tIns="45984" rIns="91967" bIns="45984" anchor="b"/>
          <a:lstStyle/>
          <a:p>
            <a:pPr algn="r" defTabSz="918972"/>
            <a:fld id="{4020454A-9403-402D-9D1A-AA841771AE98}" type="slidenum">
              <a:rPr lang="fr-FR" sz="1200"/>
              <a:pPr algn="r" defTabSz="918972"/>
              <a:t>22</a:t>
            </a:fld>
            <a:endParaRPr lang="fr-FR" sz="1200" dirty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984" y="4714653"/>
            <a:ext cx="5435708" cy="446675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967" tIns="45984" rIns="91967" bIns="45984"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 txBox="1">
            <a:spLocks noGrp="1" noChangeArrowheads="1"/>
          </p:cNvSpPr>
          <p:nvPr/>
        </p:nvSpPr>
        <p:spPr bwMode="auto">
          <a:xfrm>
            <a:off x="3851814" y="9429305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67" tIns="45984" rIns="91967" bIns="45984" anchor="b"/>
          <a:lstStyle/>
          <a:p>
            <a:pPr algn="r" defTabSz="918972"/>
            <a:fld id="{1BF6BF21-301D-40B7-AAFC-6833DD33B774}" type="slidenum">
              <a:rPr lang="fr-FR" sz="1200"/>
              <a:pPr algn="r" defTabSz="918972"/>
              <a:t>23</a:t>
            </a:fld>
            <a:endParaRPr lang="fr-FR" sz="1200" dirty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984" y="4714653"/>
            <a:ext cx="5435708" cy="446675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967" tIns="45984" rIns="91967" bIns="45984"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 txBox="1">
            <a:spLocks noGrp="1" noChangeArrowheads="1"/>
          </p:cNvSpPr>
          <p:nvPr/>
        </p:nvSpPr>
        <p:spPr bwMode="auto">
          <a:xfrm>
            <a:off x="3851815" y="9429306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67" tIns="45984" rIns="91967" bIns="45984" anchor="b"/>
          <a:lstStyle/>
          <a:p>
            <a:pPr algn="r" defTabSz="918972"/>
            <a:fld id="{E11DB648-87D7-442C-BC52-4D131046A1A5}" type="slidenum">
              <a:rPr lang="fr-FR" sz="1200"/>
              <a:pPr algn="r" defTabSz="918972"/>
              <a:t>25</a:t>
            </a:fld>
            <a:endParaRPr lang="fr-FR" sz="1200" dirty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984" y="4714652"/>
            <a:ext cx="5435708" cy="4466756"/>
          </a:xfrm>
          <a:noFill/>
          <a:ln/>
        </p:spPr>
        <p:txBody>
          <a:bodyPr lIns="91967" tIns="45984" rIns="91967" bIns="45984"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51814" y="9429305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67" tIns="45984" rIns="91967" bIns="45984" anchor="b"/>
          <a:lstStyle/>
          <a:p>
            <a:pPr algn="r" defTabSz="918972"/>
            <a:fld id="{D47DAC34-7421-4547-8939-31EA633DF1C1}" type="slidenum">
              <a:rPr lang="fr-FR" sz="1200"/>
              <a:pPr algn="r" defTabSz="918972"/>
              <a:t>28</a:t>
            </a:fld>
            <a:endParaRPr lang="fr-FR" sz="1200" dirty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984" y="4714653"/>
            <a:ext cx="5435708" cy="446675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967" tIns="45984" rIns="91967" bIns="45984"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51814" y="9429305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67" tIns="45984" rIns="91967" bIns="45984" anchor="b"/>
          <a:lstStyle/>
          <a:p>
            <a:pPr algn="r" defTabSz="918972"/>
            <a:fld id="{AE58BE21-3DA0-47AD-AC65-DF0FDC0735A6}" type="slidenum">
              <a:rPr lang="fr-FR" sz="1200"/>
              <a:pPr algn="r" defTabSz="918972"/>
              <a:t>2</a:t>
            </a:fld>
            <a:endParaRPr lang="fr-FR" sz="1200" dirty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984" y="4714653"/>
            <a:ext cx="5435708" cy="446675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967" tIns="45984" rIns="91967" bIns="45984"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51814" y="9429305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67" tIns="45984" rIns="91967" bIns="45984" anchor="b"/>
          <a:lstStyle/>
          <a:p>
            <a:pPr algn="r" defTabSz="918972"/>
            <a:fld id="{BC6450BD-5E1E-4E16-922F-D9205A47D9DC}" type="slidenum">
              <a:rPr lang="fr-FR" sz="1200"/>
              <a:pPr algn="r" defTabSz="918972"/>
              <a:t>32</a:t>
            </a:fld>
            <a:endParaRPr lang="fr-FR" sz="1200" dirty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984" y="4714653"/>
            <a:ext cx="5435708" cy="4466756"/>
          </a:xfrm>
          <a:noFill/>
          <a:ln/>
        </p:spPr>
        <p:txBody>
          <a:bodyPr lIns="91967" tIns="45984" rIns="91967" bIns="45984"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 txBox="1">
            <a:spLocks noGrp="1" noChangeArrowheads="1"/>
          </p:cNvSpPr>
          <p:nvPr/>
        </p:nvSpPr>
        <p:spPr bwMode="auto">
          <a:xfrm>
            <a:off x="3851814" y="9429305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67" tIns="45984" rIns="91967" bIns="45984" anchor="b"/>
          <a:lstStyle/>
          <a:p>
            <a:pPr algn="r" defTabSz="918972"/>
            <a:fld id="{D3B9EBBC-2710-4CA5-80AA-2669ACCDE16E}" type="slidenum">
              <a:rPr lang="fr-FR" sz="1200"/>
              <a:pPr algn="r" defTabSz="918972"/>
              <a:t>35</a:t>
            </a:fld>
            <a:endParaRPr lang="fr-FR" sz="1200" dirty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984" y="4714653"/>
            <a:ext cx="5435708" cy="446675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967" tIns="45984" rIns="91967" bIns="45984"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 txBox="1">
            <a:spLocks noGrp="1" noChangeArrowheads="1"/>
          </p:cNvSpPr>
          <p:nvPr/>
        </p:nvSpPr>
        <p:spPr bwMode="auto">
          <a:xfrm>
            <a:off x="3851814" y="9429306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67" tIns="45984" rIns="91967" bIns="45984" anchor="b"/>
          <a:lstStyle/>
          <a:p>
            <a:pPr algn="r" defTabSz="918972"/>
            <a:fld id="{3EFA6AD7-51E8-4D34-A190-B0B86597F979}" type="slidenum">
              <a:rPr lang="fr-FR" sz="1200"/>
              <a:pPr algn="r" defTabSz="918972"/>
              <a:t>36</a:t>
            </a:fld>
            <a:endParaRPr lang="fr-FR" sz="1200" dirty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984" y="4714654"/>
            <a:ext cx="5435708" cy="446675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967" tIns="45984" rIns="91967" bIns="45984"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3851814" y="9429305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72" tIns="45987" rIns="91972" bIns="45987" anchor="b"/>
          <a:lstStyle/>
          <a:p>
            <a:pPr algn="r" defTabSz="918972"/>
            <a:fld id="{8CEB0DAC-34EC-429D-91E4-8AAFE68DF23D}" type="slidenum">
              <a:rPr lang="fr-FR" sz="1200"/>
              <a:pPr algn="r" defTabSz="918972"/>
              <a:t>37</a:t>
            </a:fld>
            <a:endParaRPr lang="fr-FR" sz="1200" dirty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984" y="4714653"/>
            <a:ext cx="5435708" cy="4466756"/>
          </a:xfrm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851814" y="9429305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67" tIns="45984" rIns="91967" bIns="45984" anchor="b"/>
          <a:lstStyle/>
          <a:p>
            <a:pPr algn="r" defTabSz="918972"/>
            <a:fld id="{C68E31BF-45AF-49F0-A8FA-BAA1DC5322CE}" type="slidenum">
              <a:rPr lang="fr-FR" sz="1200"/>
              <a:pPr algn="r" defTabSz="918972"/>
              <a:t>3</a:t>
            </a:fld>
            <a:endParaRPr lang="fr-FR" sz="1200" dirty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984" y="4714653"/>
            <a:ext cx="5435708" cy="446675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967" tIns="45984" rIns="91967" bIns="45984"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 txBox="1">
            <a:spLocks noGrp="1" noChangeArrowheads="1"/>
          </p:cNvSpPr>
          <p:nvPr/>
        </p:nvSpPr>
        <p:spPr bwMode="auto">
          <a:xfrm>
            <a:off x="3851814" y="9429305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67" tIns="45984" rIns="91967" bIns="45984" anchor="b"/>
          <a:lstStyle/>
          <a:p>
            <a:pPr algn="r" defTabSz="918972"/>
            <a:fld id="{23BCA682-8A7E-47EB-88B8-CBDC36BE326A}" type="slidenum">
              <a:rPr lang="fr-FR" sz="1200"/>
              <a:pPr algn="r" defTabSz="918972"/>
              <a:t>4</a:t>
            </a:fld>
            <a:endParaRPr lang="fr-FR" sz="1200" dirty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984" y="4714653"/>
            <a:ext cx="5435708" cy="446675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967" tIns="45984" rIns="91967" bIns="45984"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 txBox="1">
            <a:spLocks noGrp="1" noChangeArrowheads="1"/>
          </p:cNvSpPr>
          <p:nvPr/>
        </p:nvSpPr>
        <p:spPr bwMode="auto">
          <a:xfrm>
            <a:off x="3851814" y="9429305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67" tIns="45984" rIns="91967" bIns="45984" anchor="b"/>
          <a:lstStyle/>
          <a:p>
            <a:pPr algn="r" defTabSz="918972"/>
            <a:fld id="{ECC6BA86-0DED-4552-8BEC-5886EC604094}" type="slidenum">
              <a:rPr lang="fr-FR" sz="1200"/>
              <a:pPr algn="r" defTabSz="918972"/>
              <a:t>5</a:t>
            </a:fld>
            <a:endParaRPr lang="fr-FR" sz="1200" dirty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984" y="4714653"/>
            <a:ext cx="5435708" cy="446675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967" tIns="45984" rIns="91967" bIns="45984"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 txBox="1">
            <a:spLocks noGrp="1" noChangeArrowheads="1"/>
          </p:cNvSpPr>
          <p:nvPr/>
        </p:nvSpPr>
        <p:spPr bwMode="auto">
          <a:xfrm>
            <a:off x="3851814" y="9429305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67" tIns="45984" rIns="91967" bIns="45984" anchor="b"/>
          <a:lstStyle/>
          <a:p>
            <a:pPr algn="r" defTabSz="918972"/>
            <a:fld id="{0DF8E1FC-59CB-4EDF-8B85-9EDBC3D22506}" type="slidenum">
              <a:rPr lang="fr-FR" sz="1200"/>
              <a:pPr algn="r" defTabSz="918972"/>
              <a:t>6</a:t>
            </a:fld>
            <a:endParaRPr lang="fr-FR" sz="1200" dirty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984" y="4714653"/>
            <a:ext cx="5435708" cy="446675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967" tIns="45984" rIns="91967" bIns="45984"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 txBox="1">
            <a:spLocks noGrp="1" noChangeArrowheads="1"/>
          </p:cNvSpPr>
          <p:nvPr/>
        </p:nvSpPr>
        <p:spPr bwMode="auto">
          <a:xfrm>
            <a:off x="3851814" y="9429305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67" tIns="45984" rIns="91967" bIns="45984" anchor="b"/>
          <a:lstStyle/>
          <a:p>
            <a:pPr algn="r" defTabSz="918972"/>
            <a:fld id="{227DB28B-9A7B-4502-8E76-6670DBBA838C}" type="slidenum">
              <a:rPr lang="fr-FR" sz="1200"/>
              <a:pPr algn="r" defTabSz="918972"/>
              <a:t>7</a:t>
            </a:fld>
            <a:endParaRPr lang="fr-FR" sz="1200" dirty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984" y="4714653"/>
            <a:ext cx="5435708" cy="4466756"/>
          </a:xfrm>
          <a:noFill/>
          <a:ln/>
        </p:spPr>
        <p:txBody>
          <a:bodyPr lIns="91967" tIns="45984" rIns="91967" bIns="45984"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51814" y="9429305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92" tIns="45696" rIns="91392" bIns="45696" anchor="b"/>
          <a:lstStyle/>
          <a:p>
            <a:pPr algn="r" defTabSz="912846"/>
            <a:fld id="{2DBE38BF-18AD-44D8-BE01-18B19302EA03}" type="slidenum">
              <a:rPr lang="fr-FR" sz="1200"/>
              <a:pPr algn="r" defTabSz="912846"/>
              <a:t>8</a:t>
            </a:fld>
            <a:endParaRPr lang="fr-FR" sz="1200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2950"/>
            <a:ext cx="4964113" cy="3724275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64" y="4714653"/>
            <a:ext cx="5438748" cy="4468296"/>
          </a:xfrm>
          <a:noFill/>
          <a:ln/>
        </p:spPr>
        <p:txBody>
          <a:bodyPr lIns="91392" tIns="45696" rIns="91392" bIns="45696"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 txBox="1">
            <a:spLocks noGrp="1" noChangeArrowheads="1"/>
          </p:cNvSpPr>
          <p:nvPr/>
        </p:nvSpPr>
        <p:spPr bwMode="auto">
          <a:xfrm>
            <a:off x="3851814" y="9429305"/>
            <a:ext cx="2945862" cy="49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67" tIns="45984" rIns="91967" bIns="45984" anchor="b"/>
          <a:lstStyle/>
          <a:p>
            <a:pPr algn="r" defTabSz="918972"/>
            <a:fld id="{1AA03549-A3FD-450E-882D-ACD39DA2771B}" type="slidenum">
              <a:rPr lang="fr-FR" sz="1200"/>
              <a:pPr algn="r" defTabSz="918972"/>
              <a:t>9</a:t>
            </a:fld>
            <a:endParaRPr lang="fr-FR" sz="1200" dirty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984" y="4714653"/>
            <a:ext cx="5435708" cy="4466756"/>
          </a:xfrm>
          <a:noFill/>
          <a:ln/>
        </p:spPr>
        <p:txBody>
          <a:bodyPr lIns="91967" tIns="45984" rIns="91967" bIns="45984"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908721"/>
            <a:ext cx="7772400" cy="1728191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2018-2019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BE90B-422B-421E-9EDA-DDF59902069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2018-2019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E007DC-0E27-4887-8483-65BEF7505D9D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08720"/>
            <a:ext cx="2057400" cy="521744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08720"/>
            <a:ext cx="6019800" cy="521744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2018-2019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80C681-FF6A-4E14-9736-41389B34DE8E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2018-2019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1D0C1E-DC9D-4E05-A0A2-F32AD63D26D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576" y="34290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55576" y="191683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2018-2019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C8F41D-15E0-4350-8DCB-09A0D6948CC4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836712"/>
            <a:ext cx="4038600" cy="5289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836712"/>
            <a:ext cx="4038600" cy="5289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2018-2019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F3C7C2-7BA1-43E4-98DF-F204F3E48189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908721"/>
            <a:ext cx="4040188" cy="64807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556792"/>
            <a:ext cx="4040188" cy="45693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908721"/>
            <a:ext cx="4041775" cy="64807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556792"/>
            <a:ext cx="4041775" cy="45693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2018-2019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ABA9AB-A315-49AD-9226-9759AA546383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2018-2019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541085-CFC8-43FF-8EF9-788AE8794E14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2018-2019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421ED3-FA0F-4135-9656-B3202C5B47A0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836712"/>
            <a:ext cx="5111750" cy="52894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988840"/>
            <a:ext cx="3008313" cy="413732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2018-2019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5A9D4A-5184-42B0-9F60-F0B6FCAF64A1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908719"/>
            <a:ext cx="5486400" cy="381885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2018-2019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C94EAD-210E-4B2D-B53E-17EA88C370F8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131840" y="0"/>
            <a:ext cx="6012160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836712"/>
            <a:ext cx="8229600" cy="5289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525344"/>
            <a:ext cx="2133600" cy="1961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747272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525344"/>
            <a:ext cx="2895600" cy="1961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747272"/>
                </a:solidFill>
              </a:defRPr>
            </a:lvl1pPr>
          </a:lstStyle>
          <a:p>
            <a:pPr>
              <a:defRPr/>
            </a:pPr>
            <a:r>
              <a:rPr lang="fr-FR" dirty="0" smtClean="0"/>
              <a:t>2018-2019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525344"/>
            <a:ext cx="1907232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D509F38-EEB8-4B49-B0FC-42FFAFAAA39C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/>
  <p:hf hdr="0" dt="0"/>
  <p:txStyles>
    <p:titleStyle>
      <a:lvl1pPr algn="ctr" defTabSz="914400" rtl="0" eaLnBrk="1" latinLnBrk="0" hangingPunct="1">
        <a:spcBef>
          <a:spcPct val="0"/>
        </a:spcBef>
        <a:buNone/>
        <a:defRPr sz="2000" kern="1200">
          <a:solidFill>
            <a:srgbClr val="006B98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ebdings" pitchFamily="18" charset="2"/>
        <a:buChar char="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Feuille_Microsoft_Office_Excel_97-2003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P10100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764704"/>
            <a:ext cx="6685812" cy="5014359"/>
          </a:xfrm>
          <a:prstGeom prst="rect">
            <a:avLst/>
          </a:prstGeom>
        </p:spPr>
      </p:pic>
      <p:sp>
        <p:nvSpPr>
          <p:cNvPr id="614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32048" y="5072074"/>
            <a:ext cx="7772400" cy="762000"/>
          </a:xfrm>
        </p:spPr>
        <p:txBody>
          <a:bodyPr/>
          <a:lstStyle/>
          <a:p>
            <a:pPr eaLnBrk="1" hangingPunct="1"/>
            <a:r>
              <a:rPr lang="fr-FR" b="1" dirty="0" smtClean="0">
                <a:solidFill>
                  <a:srgbClr val="3399FF"/>
                </a:solidFill>
              </a:rPr>
              <a:t>Ecole Sainte-Geneviève</a:t>
            </a:r>
          </a:p>
        </p:txBody>
      </p:sp>
      <p:sp>
        <p:nvSpPr>
          <p:cNvPr id="6147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5786454"/>
            <a:ext cx="9144000" cy="762000"/>
          </a:xfr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fr-FR" cap="small" dirty="0" smtClean="0">
                <a:solidFill>
                  <a:srgbClr val="3399FF"/>
                </a:solidFill>
              </a:rPr>
              <a:t>Classes Préparatoires aux Grandes Écoles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fr-FR" cap="small" dirty="0" smtClean="0">
              <a:solidFill>
                <a:srgbClr val="3399FF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2018-2019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421ED3-FA0F-4135-9656-B3202C5B47A0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827584" y="548680"/>
            <a:ext cx="7416824" cy="936104"/>
          </a:xfrm>
        </p:spPr>
        <p:txBody>
          <a:bodyPr/>
          <a:lstStyle/>
          <a:p>
            <a:pPr eaLnBrk="1" hangingPunct="1"/>
            <a:r>
              <a:rPr lang="fr-FR" sz="3200" dirty="0" smtClean="0"/>
              <a:t>Les amphis</a:t>
            </a:r>
            <a:r>
              <a:rPr lang="fr-FR" sz="3600" dirty="0" smtClean="0">
                <a:latin typeface="Monotype Corsiva" pitchFamily="66" charset="0"/>
              </a:rPr>
              <a:t> </a:t>
            </a:r>
          </a:p>
        </p:txBody>
      </p:sp>
      <p:pic>
        <p:nvPicPr>
          <p:cNvPr id="15364" name="Picture 5" descr="IMG_47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558" y="1412776"/>
            <a:ext cx="7200850" cy="4800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2018-2019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421ED3-FA0F-4135-9656-B3202C5B47A0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1028" descr="IMG_06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370211">
            <a:off x="4076117" y="3395363"/>
            <a:ext cx="2212975" cy="29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1029" descr="IMG_06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52130">
            <a:off x="6536066" y="3477989"/>
            <a:ext cx="2214562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032" descr="IMG_062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908720"/>
            <a:ext cx="3158480" cy="2368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10" descr="IMG_358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507457">
            <a:off x="468313" y="1196975"/>
            <a:ext cx="3152775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4" descr="photostravauxginette 1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504" y="3933056"/>
            <a:ext cx="3589337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Rectangle 1026"/>
          <p:cNvSpPr>
            <a:spLocks noGrp="1" noChangeArrowheads="1"/>
          </p:cNvSpPr>
          <p:nvPr>
            <p:ph type="ctrTitle" idx="4294967295"/>
          </p:nvPr>
        </p:nvSpPr>
        <p:spPr>
          <a:xfrm>
            <a:off x="4716016" y="-144016"/>
            <a:ext cx="4464496" cy="692696"/>
          </a:xfrm>
        </p:spPr>
        <p:txBody>
          <a:bodyPr/>
          <a:lstStyle/>
          <a:p>
            <a:r>
              <a:rPr lang="fr-FR" sz="4000" dirty="0" smtClean="0"/>
              <a:t>Les chambres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2018-2019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421ED3-FA0F-4135-9656-B3202C5B47A0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  <p:bldLst>
      <p:bldP spid="573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764704"/>
            <a:ext cx="7772400" cy="1143000"/>
          </a:xfrm>
        </p:spPr>
        <p:txBody>
          <a:bodyPr/>
          <a:lstStyle/>
          <a:p>
            <a:r>
              <a:rPr lang="fr-FR" sz="4400" dirty="0" smtClean="0"/>
              <a:t>Les personnes</a:t>
            </a:r>
          </a:p>
        </p:txBody>
      </p:sp>
      <p:pic>
        <p:nvPicPr>
          <p:cNvPr id="17411" name="Imag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988840"/>
            <a:ext cx="6083300" cy="405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2018-2019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421ED3-FA0F-4135-9656-B3202C5B47A0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981447"/>
            <a:ext cx="8287072" cy="719361"/>
          </a:xfrm>
        </p:spPr>
        <p:txBody>
          <a:bodyPr/>
          <a:lstStyle/>
          <a:p>
            <a:pPr>
              <a:defRPr/>
            </a:pPr>
            <a:r>
              <a:rPr lang="fr-FR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La Communauté jésuite</a:t>
            </a:r>
            <a:r>
              <a:rPr lang="fr-FR" sz="32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fr-FR" sz="3200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fr-FR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« Pierre Teilhard de Chardin »</a:t>
            </a:r>
            <a:br>
              <a:rPr lang="fr-FR" sz="2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fr-FR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2270125" y="58324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>
              <a:latin typeface="Times New Roman" pitchFamily="18" charset="0"/>
            </a:endParaRPr>
          </a:p>
        </p:txBody>
      </p:sp>
      <p:pic>
        <p:nvPicPr>
          <p:cNvPr id="19462" name="Picture 12" descr="IMG_2741"/>
          <p:cNvPicPr>
            <a:picLocks noChangeAspect="1" noChangeArrowheads="1"/>
          </p:cNvPicPr>
          <p:nvPr/>
        </p:nvPicPr>
        <p:blipFill>
          <a:blip r:embed="rId2" cstate="print"/>
          <a:srcRect l="4315" t="10692" r="5701" b="14426"/>
          <a:stretch>
            <a:fillRect/>
          </a:stretch>
        </p:blipFill>
        <p:spPr bwMode="auto">
          <a:xfrm>
            <a:off x="179388" y="1844675"/>
            <a:ext cx="2124075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14" descr="ihs-decor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508500"/>
            <a:ext cx="16002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Text Box 9"/>
          <p:cNvSpPr txBox="1">
            <a:spLocks noChangeArrowheads="1"/>
          </p:cNvSpPr>
          <p:nvPr/>
        </p:nvSpPr>
        <p:spPr bwMode="auto">
          <a:xfrm>
            <a:off x="559234" y="3500438"/>
            <a:ext cx="135485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dirty="0" smtClean="0">
                <a:solidFill>
                  <a:schemeClr val="tx2"/>
                </a:solidFill>
              </a:rPr>
              <a:t>11 </a:t>
            </a:r>
            <a:r>
              <a:rPr lang="fr-FR" dirty="0">
                <a:solidFill>
                  <a:schemeClr val="tx2"/>
                </a:solidFill>
              </a:rPr>
              <a:t>pères</a:t>
            </a:r>
          </a:p>
          <a:p>
            <a:pPr algn="ctr"/>
            <a:r>
              <a:rPr lang="fr-FR" dirty="0">
                <a:solidFill>
                  <a:schemeClr val="tx2"/>
                </a:solidFill>
              </a:rPr>
              <a:t>jésuites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2018-2019</a:t>
            </a:r>
            <a:endParaRPr lang="fr-FR" dirty="0"/>
          </a:p>
        </p:txBody>
      </p:sp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2060848"/>
            <a:ext cx="5839436" cy="3892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97904" y="620688"/>
            <a:ext cx="8178552" cy="792088"/>
          </a:xfrm>
        </p:spPr>
        <p:txBody>
          <a:bodyPr/>
          <a:lstStyle/>
          <a:p>
            <a:pPr>
              <a:defRPr/>
            </a:pPr>
            <a:r>
              <a:rPr lang="fr-FR" sz="36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Sainte-Geneviève : des personnes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3568" y="5257800"/>
            <a:ext cx="7772400" cy="160020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fr-FR" sz="2800" dirty="0" smtClean="0">
                <a:solidFill>
                  <a:schemeClr val="tx2"/>
                </a:solidFill>
              </a:rPr>
              <a:t>80 enseignants  -  125 salariés  -  875 élèves</a:t>
            </a:r>
            <a:endParaRPr lang="fr-FR" sz="3600" dirty="0" smtClean="0">
              <a:solidFill>
                <a:schemeClr val="tx2"/>
              </a:solidFill>
            </a:endParaRP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2270125" y="58324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>
              <a:latin typeface="Times New Roman" pitchFamily="18" charset="0"/>
            </a:endParaRPr>
          </a:p>
        </p:txBody>
      </p:sp>
      <p:pic>
        <p:nvPicPr>
          <p:cNvPr id="18437" name="Picture 7" descr="C:\Archives\Photos BJ\Photos BJ en boucle 2012-21013\DSCN108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956506" y="1412776"/>
            <a:ext cx="5423806" cy="361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2018-2019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55576" y="836712"/>
            <a:ext cx="7632848" cy="360040"/>
          </a:xfrm>
        </p:spPr>
        <p:txBody>
          <a:bodyPr/>
          <a:lstStyle/>
          <a:p>
            <a:r>
              <a:rPr lang="fr-FR" sz="3200" dirty="0" smtClean="0"/>
              <a:t>Les élèves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2018-2019</a:t>
            </a:r>
            <a:endParaRPr lang="fr-FR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8929" y="1320743"/>
            <a:ext cx="6747447" cy="5060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576" y="692696"/>
            <a:ext cx="7632848" cy="432048"/>
          </a:xfrm>
        </p:spPr>
        <p:txBody>
          <a:bodyPr/>
          <a:lstStyle/>
          <a:p>
            <a:r>
              <a:rPr lang="fr-FR" sz="3200" dirty="0" smtClean="0"/>
              <a:t>Les élèves</a:t>
            </a:r>
            <a:r>
              <a:rPr lang="fr-FR" sz="2800" dirty="0" smtClean="0"/>
              <a:t> </a:t>
            </a:r>
          </a:p>
        </p:txBody>
      </p:sp>
      <p:sp>
        <p:nvSpPr>
          <p:cNvPr id="152579" name="Rectangle 3"/>
          <p:cNvSpPr>
            <a:spLocks noChangeArrowheads="1"/>
          </p:cNvSpPr>
          <p:nvPr/>
        </p:nvSpPr>
        <p:spPr bwMode="auto">
          <a:xfrm>
            <a:off x="683568" y="1124744"/>
            <a:ext cx="7772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defRPr/>
            </a:pPr>
            <a:r>
              <a:rPr lang="fr-FR" dirty="0" smtClean="0">
                <a:solidFill>
                  <a:srgbClr val="006B9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875 </a:t>
            </a:r>
            <a:r>
              <a:rPr lang="fr-FR" dirty="0">
                <a:solidFill>
                  <a:srgbClr val="006B9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élèves, dont </a:t>
            </a:r>
            <a:r>
              <a:rPr lang="fr-FR" dirty="0" smtClean="0">
                <a:solidFill>
                  <a:srgbClr val="006B9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258 </a:t>
            </a:r>
            <a:r>
              <a:rPr lang="fr-FR" dirty="0">
                <a:solidFill>
                  <a:srgbClr val="006B9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filles </a:t>
            </a:r>
            <a:r>
              <a:rPr lang="fr-FR" dirty="0" smtClean="0">
                <a:solidFill>
                  <a:srgbClr val="006B9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(29 %), </a:t>
            </a:r>
            <a:r>
              <a:rPr lang="fr-FR" dirty="0">
                <a:solidFill>
                  <a:srgbClr val="006B9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répartis en :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§"/>
              <a:defRPr/>
            </a:pPr>
            <a:r>
              <a:rPr lang="fr-FR" dirty="0" smtClean="0">
                <a:solidFill>
                  <a:srgbClr val="006B9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411 </a:t>
            </a:r>
            <a:r>
              <a:rPr lang="fr-FR" dirty="0">
                <a:solidFill>
                  <a:srgbClr val="006B9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élèves de première année</a:t>
            </a:r>
          </a:p>
        </p:txBody>
      </p:sp>
      <p:sp>
        <p:nvSpPr>
          <p:cNvPr id="152580" name="Rectangle 4"/>
          <p:cNvSpPr>
            <a:spLocks noChangeArrowheads="1"/>
          </p:cNvSpPr>
          <p:nvPr/>
        </p:nvSpPr>
        <p:spPr bwMode="auto">
          <a:xfrm>
            <a:off x="1858888" y="2276872"/>
            <a:ext cx="3505200" cy="15113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fr-FR" sz="1800"/>
              <a:t>3 classes de Maths Sup MPSI		</a:t>
            </a:r>
          </a:p>
          <a:p>
            <a:r>
              <a:rPr lang="fr-FR" sz="1800"/>
              <a:t>3 classes de Maths Sup PCSI</a:t>
            </a:r>
          </a:p>
          <a:p>
            <a:r>
              <a:rPr lang="fr-FR" sz="1800"/>
              <a:t>1 classe de PTSI</a:t>
            </a:r>
          </a:p>
          <a:p>
            <a:r>
              <a:rPr lang="fr-FR" sz="1800"/>
              <a:t>2 classes de EC-1</a:t>
            </a:r>
          </a:p>
          <a:p>
            <a:r>
              <a:rPr lang="fr-FR" sz="1800"/>
              <a:t>1 classe de BCPST-1</a:t>
            </a:r>
          </a:p>
        </p:txBody>
      </p:sp>
      <p:sp>
        <p:nvSpPr>
          <p:cNvPr id="152581" name="Rectangle 5"/>
          <p:cNvSpPr>
            <a:spLocks noChangeArrowheads="1"/>
          </p:cNvSpPr>
          <p:nvPr/>
        </p:nvSpPr>
        <p:spPr bwMode="auto">
          <a:xfrm>
            <a:off x="5363443" y="2276872"/>
            <a:ext cx="720725" cy="15113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/>
            <a:r>
              <a:rPr lang="fr-FR" sz="1800" dirty="0" smtClean="0"/>
              <a:t>142</a:t>
            </a:r>
            <a:endParaRPr lang="fr-FR" sz="1800" dirty="0"/>
          </a:p>
          <a:p>
            <a:pPr algn="r"/>
            <a:r>
              <a:rPr lang="fr-FR" sz="1800" dirty="0" smtClean="0"/>
              <a:t>120</a:t>
            </a:r>
            <a:endParaRPr lang="fr-FR" sz="1800" dirty="0"/>
          </a:p>
          <a:p>
            <a:pPr algn="r"/>
            <a:r>
              <a:rPr lang="fr-FR" sz="1800" dirty="0" smtClean="0"/>
              <a:t>30</a:t>
            </a:r>
            <a:endParaRPr lang="fr-FR" sz="1800" dirty="0"/>
          </a:p>
          <a:p>
            <a:pPr algn="r"/>
            <a:r>
              <a:rPr lang="fr-FR" sz="1800" dirty="0" smtClean="0"/>
              <a:t>80</a:t>
            </a:r>
            <a:endParaRPr lang="fr-FR" sz="1800" dirty="0"/>
          </a:p>
          <a:p>
            <a:pPr algn="r"/>
            <a:r>
              <a:rPr lang="fr-FR" sz="1800" dirty="0" smtClean="0"/>
              <a:t>39</a:t>
            </a:r>
            <a:endParaRPr lang="fr-FR" sz="1800" dirty="0"/>
          </a:p>
        </p:txBody>
      </p:sp>
      <p:sp>
        <p:nvSpPr>
          <p:cNvPr id="152582" name="Rectangle 6"/>
          <p:cNvSpPr>
            <a:spLocks noChangeArrowheads="1"/>
          </p:cNvSpPr>
          <p:nvPr/>
        </p:nvSpPr>
        <p:spPr bwMode="auto">
          <a:xfrm>
            <a:off x="6084888" y="2276872"/>
            <a:ext cx="935037" cy="150336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800" dirty="0" smtClean="0"/>
              <a:t>19 % </a:t>
            </a:r>
            <a:endParaRPr lang="fr-FR" sz="1800" dirty="0"/>
          </a:p>
          <a:p>
            <a:pPr algn="ctr"/>
            <a:r>
              <a:rPr lang="fr-FR" sz="1800" dirty="0" smtClean="0"/>
              <a:t>28 % </a:t>
            </a:r>
            <a:endParaRPr lang="fr-FR" sz="1800" dirty="0"/>
          </a:p>
          <a:p>
            <a:pPr algn="ctr"/>
            <a:r>
              <a:rPr lang="fr-FR" sz="1800" dirty="0" smtClean="0"/>
              <a:t>17 % </a:t>
            </a:r>
            <a:endParaRPr lang="fr-FR" sz="1800" dirty="0"/>
          </a:p>
          <a:p>
            <a:pPr algn="ctr"/>
            <a:r>
              <a:rPr lang="fr-FR" sz="1800" dirty="0" smtClean="0"/>
              <a:t>46 %</a:t>
            </a:r>
            <a:r>
              <a:rPr lang="fr-FR" sz="1600" dirty="0" smtClean="0"/>
              <a:t> </a:t>
            </a:r>
            <a:endParaRPr lang="fr-FR" sz="1600" dirty="0"/>
          </a:p>
          <a:p>
            <a:pPr algn="ctr"/>
            <a:r>
              <a:rPr lang="fr-FR" sz="1800" dirty="0" smtClean="0"/>
              <a:t>64 %</a:t>
            </a:r>
            <a:endParaRPr lang="fr-FR" sz="1800" dirty="0"/>
          </a:p>
        </p:txBody>
      </p:sp>
      <p:sp>
        <p:nvSpPr>
          <p:cNvPr id="152583" name="Text Box 7"/>
          <p:cNvSpPr txBox="1">
            <a:spLocks noChangeArrowheads="1"/>
          </p:cNvSpPr>
          <p:nvPr/>
        </p:nvSpPr>
        <p:spPr bwMode="auto">
          <a:xfrm>
            <a:off x="684213" y="3933056"/>
            <a:ext cx="588327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§"/>
              <a:defRPr/>
            </a:pPr>
            <a:r>
              <a:rPr lang="fr-FR" dirty="0">
                <a:solidFill>
                  <a:srgbClr val="006B9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fr-FR" dirty="0" smtClean="0">
                <a:solidFill>
                  <a:srgbClr val="006B9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464 anciens</a:t>
            </a:r>
            <a:endParaRPr lang="fr-FR" dirty="0">
              <a:solidFill>
                <a:srgbClr val="006B98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2584" name="Rectangle 8"/>
          <p:cNvSpPr>
            <a:spLocks noChangeArrowheads="1"/>
          </p:cNvSpPr>
          <p:nvPr/>
        </p:nvSpPr>
        <p:spPr bwMode="auto">
          <a:xfrm>
            <a:off x="1786880" y="4437112"/>
            <a:ext cx="3505200" cy="17732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fr-FR" sz="1800"/>
              <a:t>3 classes de Maths Spé MP*/MP</a:t>
            </a:r>
          </a:p>
          <a:p>
            <a:r>
              <a:rPr lang="fr-FR" sz="1800"/>
              <a:t>1 classe de Maths Spé PSI*</a:t>
            </a:r>
          </a:p>
          <a:p>
            <a:r>
              <a:rPr lang="fr-FR" sz="1800"/>
              <a:t>3 classes de Maths Spé PC*/PC</a:t>
            </a:r>
          </a:p>
          <a:p>
            <a:r>
              <a:rPr lang="fr-FR" sz="1800"/>
              <a:t>1 classe de PT*/PT</a:t>
            </a:r>
          </a:p>
          <a:p>
            <a:r>
              <a:rPr lang="fr-FR" sz="1800"/>
              <a:t>2 classes de EC-2</a:t>
            </a:r>
          </a:p>
          <a:p>
            <a:r>
              <a:rPr lang="fr-FR" sz="1800"/>
              <a:t>1 classe de BCPST-2</a:t>
            </a:r>
          </a:p>
        </p:txBody>
      </p:sp>
      <p:sp>
        <p:nvSpPr>
          <p:cNvPr id="152585" name="Rectangle 9"/>
          <p:cNvSpPr>
            <a:spLocks noChangeArrowheads="1"/>
          </p:cNvSpPr>
          <p:nvPr/>
        </p:nvSpPr>
        <p:spPr bwMode="auto">
          <a:xfrm>
            <a:off x="5292725" y="4437112"/>
            <a:ext cx="792163" cy="17732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/>
            <a:r>
              <a:rPr lang="fr-FR" sz="1800" dirty="0" smtClean="0"/>
              <a:t>117</a:t>
            </a:r>
            <a:endParaRPr lang="fr-FR" sz="1800" dirty="0"/>
          </a:p>
          <a:p>
            <a:pPr algn="r"/>
            <a:r>
              <a:rPr lang="fr-FR" sz="1800" dirty="0" smtClean="0"/>
              <a:t>48</a:t>
            </a:r>
            <a:endParaRPr lang="fr-FR" sz="1800" dirty="0"/>
          </a:p>
          <a:p>
            <a:pPr algn="r"/>
            <a:r>
              <a:rPr lang="fr-FR" sz="1800" dirty="0" smtClean="0"/>
              <a:t>139</a:t>
            </a:r>
            <a:endParaRPr lang="fr-FR" sz="1800" dirty="0"/>
          </a:p>
          <a:p>
            <a:pPr algn="r"/>
            <a:r>
              <a:rPr lang="fr-FR" sz="1800" dirty="0" smtClean="0"/>
              <a:t>31</a:t>
            </a:r>
            <a:endParaRPr lang="fr-FR" sz="1800" dirty="0"/>
          </a:p>
          <a:p>
            <a:pPr algn="r"/>
            <a:r>
              <a:rPr lang="fr-FR" sz="1800" dirty="0" smtClean="0"/>
              <a:t>90</a:t>
            </a:r>
            <a:endParaRPr lang="fr-FR" sz="1800" dirty="0"/>
          </a:p>
          <a:p>
            <a:pPr algn="r"/>
            <a:r>
              <a:rPr lang="fr-FR" sz="1800" dirty="0" smtClean="0"/>
              <a:t>39</a:t>
            </a:r>
            <a:endParaRPr lang="fr-FR" sz="1800" dirty="0"/>
          </a:p>
        </p:txBody>
      </p:sp>
      <p:sp>
        <p:nvSpPr>
          <p:cNvPr id="152586" name="Rectangle 10"/>
          <p:cNvSpPr>
            <a:spLocks noChangeArrowheads="1"/>
          </p:cNvSpPr>
          <p:nvPr/>
        </p:nvSpPr>
        <p:spPr bwMode="auto">
          <a:xfrm>
            <a:off x="6084888" y="1700808"/>
            <a:ext cx="935037" cy="5048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600"/>
              <a:t>% filles</a:t>
            </a:r>
          </a:p>
        </p:txBody>
      </p:sp>
      <p:sp>
        <p:nvSpPr>
          <p:cNvPr id="152587" name="Rectangle 11"/>
          <p:cNvSpPr>
            <a:spLocks noChangeArrowheads="1"/>
          </p:cNvSpPr>
          <p:nvPr/>
        </p:nvSpPr>
        <p:spPr bwMode="auto">
          <a:xfrm>
            <a:off x="6084888" y="4437112"/>
            <a:ext cx="914400" cy="177323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800" dirty="0" smtClean="0"/>
              <a:t>25 %</a:t>
            </a:r>
            <a:endParaRPr lang="fr-FR" sz="1800" dirty="0"/>
          </a:p>
          <a:p>
            <a:pPr algn="ctr"/>
            <a:r>
              <a:rPr lang="fr-FR" sz="1800" dirty="0" smtClean="0"/>
              <a:t>4 %</a:t>
            </a:r>
            <a:endParaRPr lang="fr-FR" sz="1800" dirty="0"/>
          </a:p>
          <a:p>
            <a:pPr algn="ctr"/>
            <a:r>
              <a:rPr lang="fr-FR" sz="1800" dirty="0" smtClean="0"/>
              <a:t>24 </a:t>
            </a:r>
            <a:r>
              <a:rPr lang="fr-FR" sz="1800" dirty="0"/>
              <a:t>%</a:t>
            </a:r>
          </a:p>
          <a:p>
            <a:pPr algn="ctr"/>
            <a:r>
              <a:rPr lang="fr-FR" sz="1800" dirty="0" smtClean="0"/>
              <a:t>19 </a:t>
            </a:r>
            <a:r>
              <a:rPr lang="fr-FR" sz="1800" dirty="0"/>
              <a:t>%</a:t>
            </a:r>
          </a:p>
          <a:p>
            <a:pPr algn="ctr"/>
            <a:r>
              <a:rPr lang="fr-FR" sz="1800" dirty="0" smtClean="0"/>
              <a:t>40 %</a:t>
            </a:r>
            <a:endParaRPr lang="fr-FR" sz="1800" dirty="0"/>
          </a:p>
          <a:p>
            <a:pPr algn="ctr"/>
            <a:r>
              <a:rPr lang="fr-FR" sz="1800" dirty="0" smtClean="0"/>
              <a:t>62 %</a:t>
            </a:r>
            <a:endParaRPr lang="fr-FR" sz="1800" dirty="0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2018-2019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764704"/>
            <a:ext cx="8064896" cy="476672"/>
          </a:xfrm>
        </p:spPr>
        <p:txBody>
          <a:bodyPr/>
          <a:lstStyle/>
          <a:p>
            <a:r>
              <a:rPr lang="fr-FR" sz="3600" dirty="0" smtClean="0"/>
              <a:t>Origine des élèves de Première année</a:t>
            </a:r>
            <a:endParaRPr lang="fr-FR" sz="3200" dirty="0" smtClean="0"/>
          </a:p>
        </p:txBody>
      </p:sp>
      <p:graphicFrame>
        <p:nvGraphicFramePr>
          <p:cNvPr id="12" name="Espace réservé du contenu 11"/>
          <p:cNvGraphicFramePr>
            <a:graphicFrameLocks noGrp="1"/>
          </p:cNvGraphicFramePr>
          <p:nvPr>
            <p:ph sz="half" idx="1"/>
          </p:nvPr>
        </p:nvGraphicFramePr>
        <p:xfrm>
          <a:off x="467544" y="1340768"/>
          <a:ext cx="4038600" cy="5289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Espace réservé du contenu 12"/>
          <p:cNvGraphicFramePr>
            <a:graphicFrameLocks noGrp="1"/>
          </p:cNvGraphicFramePr>
          <p:nvPr>
            <p:ph sz="half" idx="2"/>
          </p:nvPr>
        </p:nvGraphicFramePr>
        <p:xfrm>
          <a:off x="4644008" y="1340768"/>
          <a:ext cx="4038600" cy="52895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2018-2019</a:t>
            </a:r>
            <a:endParaRPr lang="fr-FR" dirty="0"/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107504" y="5786100"/>
            <a:ext cx="89646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dirty="0">
                <a:solidFill>
                  <a:schemeClr val="tx2"/>
                </a:solidFill>
              </a:rPr>
              <a:t>Les élèves de </a:t>
            </a:r>
            <a:r>
              <a:rPr lang="fr-FR" dirty="0" smtClean="0">
                <a:solidFill>
                  <a:schemeClr val="tx2"/>
                </a:solidFill>
              </a:rPr>
              <a:t>« Sup » sont issus de </a:t>
            </a:r>
            <a:r>
              <a:rPr lang="fr-FR" dirty="0">
                <a:solidFill>
                  <a:schemeClr val="tx2"/>
                </a:solidFill>
              </a:rPr>
              <a:t>plus de </a:t>
            </a:r>
            <a:r>
              <a:rPr lang="fr-FR" dirty="0" smtClean="0">
                <a:solidFill>
                  <a:schemeClr val="tx2"/>
                </a:solidFill>
              </a:rPr>
              <a:t>285 lycées</a:t>
            </a:r>
            <a:endParaRPr lang="fr-FR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3" name="Text Box 29"/>
          <p:cNvSpPr txBox="1">
            <a:spLocks noChangeArrowheads="1"/>
          </p:cNvSpPr>
          <p:nvPr/>
        </p:nvSpPr>
        <p:spPr bwMode="auto">
          <a:xfrm>
            <a:off x="287338" y="2349500"/>
            <a:ext cx="2916237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800" dirty="0">
                <a:solidFill>
                  <a:schemeClr val="tx2"/>
                </a:solidFill>
              </a:rPr>
              <a:t>Origine des élèves de Première année venant de province et </a:t>
            </a:r>
          </a:p>
          <a:p>
            <a:r>
              <a:rPr lang="fr-FR" sz="2800" dirty="0">
                <a:solidFill>
                  <a:schemeClr val="tx2"/>
                </a:solidFill>
              </a:rPr>
              <a:t>Outre-mer</a:t>
            </a:r>
          </a:p>
        </p:txBody>
      </p:sp>
      <p:sp>
        <p:nvSpPr>
          <p:cNvPr id="27" name="Espace réservé du pied de page 26"/>
          <p:cNvSpPr>
            <a:spLocks noGrp="1"/>
          </p:cNvSpPr>
          <p:nvPr>
            <p:ph type="ftr" sz="quarter" idx="11"/>
          </p:nvPr>
        </p:nvSpPr>
        <p:spPr>
          <a:xfrm>
            <a:off x="107504" y="6525344"/>
            <a:ext cx="2895600" cy="196131"/>
          </a:xfrm>
        </p:spPr>
        <p:txBody>
          <a:bodyPr/>
          <a:lstStyle/>
          <a:p>
            <a:pPr>
              <a:defRPr/>
            </a:pPr>
            <a:r>
              <a:rPr lang="fr-FR" dirty="0" smtClean="0"/>
              <a:t>2018-2019</a:t>
            </a:r>
            <a:endParaRPr lang="fr-FR" dirty="0"/>
          </a:p>
        </p:txBody>
      </p:sp>
      <p:grpSp>
        <p:nvGrpSpPr>
          <p:cNvPr id="2" name="Groupe 40"/>
          <p:cNvGrpSpPr/>
          <p:nvPr/>
        </p:nvGrpSpPr>
        <p:grpSpPr>
          <a:xfrm>
            <a:off x="3059832" y="116632"/>
            <a:ext cx="6084168" cy="5976664"/>
            <a:chOff x="-1345857" y="836712"/>
            <a:chExt cx="5027543" cy="5086350"/>
          </a:xfrm>
        </p:grpSpPr>
        <p:pic>
          <p:nvPicPr>
            <p:cNvPr id="25602" name="Picture 2" descr="https://img.lemde.fr/2016/06/30/0/0/534/534/534/0/60/0/c8b02de_14127-1npwf1x.png"/>
            <p:cNvPicPr>
              <a:picLocks noChangeAspect="1" noChangeArrowheads="1"/>
            </p:cNvPicPr>
            <p:nvPr/>
          </p:nvPicPr>
          <p:blipFill>
            <a:blip r:embed="rId2" cstate="print"/>
            <a:srcRect l="1156"/>
            <a:stretch>
              <a:fillRect/>
            </a:stretch>
          </p:blipFill>
          <p:spPr bwMode="auto">
            <a:xfrm>
              <a:off x="-1345857" y="836712"/>
              <a:ext cx="5027543" cy="5086350"/>
            </a:xfrm>
            <a:prstGeom prst="rect">
              <a:avLst/>
            </a:prstGeom>
            <a:noFill/>
          </p:spPr>
        </p:pic>
        <p:sp>
          <p:nvSpPr>
            <p:cNvPr id="28" name="Text Box 6"/>
            <p:cNvSpPr txBox="1">
              <a:spLocks noChangeArrowheads="1"/>
            </p:cNvSpPr>
            <p:nvPr/>
          </p:nvSpPr>
          <p:spPr bwMode="auto">
            <a:xfrm>
              <a:off x="1153249" y="1723510"/>
              <a:ext cx="45397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000" dirty="0" smtClean="0">
                  <a:solidFill>
                    <a:schemeClr val="tx2"/>
                  </a:solidFill>
                </a:rPr>
                <a:t>38</a:t>
              </a:r>
              <a:endParaRPr lang="fr-FR" sz="2000" dirty="0">
                <a:solidFill>
                  <a:schemeClr val="tx2"/>
                </a:solidFill>
              </a:endParaRPr>
            </a:p>
          </p:txBody>
        </p:sp>
        <p:sp>
          <p:nvSpPr>
            <p:cNvPr id="29" name="Text Box 8"/>
            <p:cNvSpPr txBox="1">
              <a:spLocks noChangeArrowheads="1"/>
            </p:cNvSpPr>
            <p:nvPr/>
          </p:nvSpPr>
          <p:spPr bwMode="auto">
            <a:xfrm>
              <a:off x="2067836" y="2246182"/>
              <a:ext cx="45397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000" dirty="0" smtClean="0">
                  <a:solidFill>
                    <a:schemeClr val="tx2"/>
                  </a:solidFill>
                </a:rPr>
                <a:t>25</a:t>
              </a:r>
              <a:endParaRPr lang="fr-FR" sz="2000" dirty="0">
                <a:solidFill>
                  <a:schemeClr val="tx2"/>
                </a:solidFill>
              </a:endParaRPr>
            </a:p>
          </p:txBody>
        </p:sp>
        <p:sp>
          <p:nvSpPr>
            <p:cNvPr id="30" name="Text Box 13"/>
            <p:cNvSpPr txBox="1">
              <a:spLocks noChangeArrowheads="1"/>
            </p:cNvSpPr>
            <p:nvPr/>
          </p:nvSpPr>
          <p:spPr bwMode="auto">
            <a:xfrm>
              <a:off x="1488689" y="2613870"/>
              <a:ext cx="319087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000" dirty="0" smtClean="0">
                  <a:solidFill>
                    <a:schemeClr val="tx2"/>
                  </a:solidFill>
                </a:rPr>
                <a:t>5</a:t>
              </a:r>
              <a:endParaRPr lang="fr-FR" sz="2000" dirty="0">
                <a:solidFill>
                  <a:schemeClr val="tx2"/>
                </a:solidFill>
              </a:endParaRPr>
            </a:p>
          </p:txBody>
        </p:sp>
        <p:sp>
          <p:nvSpPr>
            <p:cNvPr id="31" name="Text Box 17"/>
            <p:cNvSpPr txBox="1">
              <a:spLocks noChangeArrowheads="1"/>
            </p:cNvSpPr>
            <p:nvPr/>
          </p:nvSpPr>
          <p:spPr bwMode="auto">
            <a:xfrm>
              <a:off x="2402802" y="3655653"/>
              <a:ext cx="45397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000" dirty="0" smtClean="0">
                  <a:solidFill>
                    <a:schemeClr val="tx2"/>
                  </a:solidFill>
                </a:rPr>
                <a:t>23</a:t>
              </a:r>
              <a:endParaRPr lang="fr-FR" sz="2000" dirty="0">
                <a:solidFill>
                  <a:schemeClr val="tx2"/>
                </a:solidFill>
              </a:endParaRPr>
            </a:p>
          </p:txBody>
        </p:sp>
        <p:sp>
          <p:nvSpPr>
            <p:cNvPr id="32" name="Text Box 22"/>
            <p:cNvSpPr txBox="1">
              <a:spLocks noChangeArrowheads="1"/>
            </p:cNvSpPr>
            <p:nvPr/>
          </p:nvSpPr>
          <p:spPr bwMode="auto">
            <a:xfrm>
              <a:off x="2556504" y="4366506"/>
              <a:ext cx="45397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000" dirty="0" smtClean="0">
                  <a:solidFill>
                    <a:schemeClr val="tx2"/>
                  </a:solidFill>
                </a:rPr>
                <a:t>33</a:t>
              </a:r>
              <a:endParaRPr lang="fr-FR" sz="2000" dirty="0">
                <a:solidFill>
                  <a:schemeClr val="tx2"/>
                </a:solidFill>
              </a:endParaRPr>
            </a:p>
          </p:txBody>
        </p:sp>
        <p:sp>
          <p:nvSpPr>
            <p:cNvPr id="33" name="Text Box 22"/>
            <p:cNvSpPr txBox="1">
              <a:spLocks noChangeArrowheads="1"/>
            </p:cNvSpPr>
            <p:nvPr/>
          </p:nvSpPr>
          <p:spPr bwMode="auto">
            <a:xfrm>
              <a:off x="3347864" y="4869160"/>
              <a:ext cx="31931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000" dirty="0" smtClean="0">
                  <a:solidFill>
                    <a:schemeClr val="tx2"/>
                  </a:solidFill>
                </a:rPr>
                <a:t>2</a:t>
              </a:r>
              <a:endParaRPr lang="fr-FR" sz="2000" dirty="0">
                <a:solidFill>
                  <a:schemeClr val="tx2"/>
                </a:solidFill>
              </a:endParaRPr>
            </a:p>
          </p:txBody>
        </p:sp>
        <p:sp>
          <p:nvSpPr>
            <p:cNvPr id="34" name="Text Box 20"/>
            <p:cNvSpPr txBox="1">
              <a:spLocks noChangeArrowheads="1"/>
            </p:cNvSpPr>
            <p:nvPr/>
          </p:nvSpPr>
          <p:spPr bwMode="auto">
            <a:xfrm>
              <a:off x="796234" y="5003842"/>
              <a:ext cx="45397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000" dirty="0" smtClean="0">
                  <a:solidFill>
                    <a:schemeClr val="tx2"/>
                  </a:solidFill>
                </a:rPr>
                <a:t>24</a:t>
              </a:r>
              <a:endParaRPr lang="fr-FR" sz="2000" dirty="0">
                <a:solidFill>
                  <a:schemeClr val="tx2"/>
                </a:solidFill>
              </a:endParaRPr>
            </a:p>
          </p:txBody>
        </p:sp>
        <p:sp>
          <p:nvSpPr>
            <p:cNvPr id="35" name="Text Box 19"/>
            <p:cNvSpPr txBox="1">
              <a:spLocks noChangeArrowheads="1"/>
            </p:cNvSpPr>
            <p:nvPr/>
          </p:nvSpPr>
          <p:spPr bwMode="auto">
            <a:xfrm>
              <a:off x="141706" y="4207185"/>
              <a:ext cx="45397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000" dirty="0" smtClean="0">
                  <a:solidFill>
                    <a:schemeClr val="tx2"/>
                  </a:solidFill>
                </a:rPr>
                <a:t>20</a:t>
              </a:r>
              <a:endParaRPr lang="fr-FR" sz="2000" dirty="0">
                <a:solidFill>
                  <a:schemeClr val="tx2"/>
                </a:solidFill>
              </a:endParaRPr>
            </a:p>
          </p:txBody>
        </p:sp>
        <p:sp>
          <p:nvSpPr>
            <p:cNvPr id="36" name="Text Box 11"/>
            <p:cNvSpPr txBox="1">
              <a:spLocks noChangeArrowheads="1"/>
            </p:cNvSpPr>
            <p:nvPr/>
          </p:nvSpPr>
          <p:spPr bwMode="auto">
            <a:xfrm>
              <a:off x="0" y="2420888"/>
              <a:ext cx="45397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000" dirty="0" smtClean="0">
                  <a:solidFill>
                    <a:schemeClr val="tx2"/>
                  </a:solidFill>
                </a:rPr>
                <a:t>12</a:t>
              </a:r>
              <a:endParaRPr lang="fr-FR" sz="2000" dirty="0">
                <a:solidFill>
                  <a:schemeClr val="tx2"/>
                </a:solidFill>
              </a:endParaRPr>
            </a:p>
          </p:txBody>
        </p:sp>
        <p:sp>
          <p:nvSpPr>
            <p:cNvPr id="37" name="Text Box 4"/>
            <p:cNvSpPr txBox="1">
              <a:spLocks noChangeArrowheads="1"/>
            </p:cNvSpPr>
            <p:nvPr/>
          </p:nvSpPr>
          <p:spPr bwMode="auto">
            <a:xfrm>
              <a:off x="520771" y="1755932"/>
              <a:ext cx="45397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000" dirty="0" smtClean="0">
                  <a:solidFill>
                    <a:schemeClr val="tx2"/>
                  </a:solidFill>
                </a:rPr>
                <a:t>14</a:t>
              </a:r>
              <a:endParaRPr lang="fr-FR" sz="2000" dirty="0">
                <a:solidFill>
                  <a:schemeClr val="tx2"/>
                </a:solidFill>
              </a:endParaRPr>
            </a:p>
          </p:txBody>
        </p:sp>
        <p:sp>
          <p:nvSpPr>
            <p:cNvPr id="38" name="Text Box 27"/>
            <p:cNvSpPr txBox="1">
              <a:spLocks noChangeArrowheads="1"/>
            </p:cNvSpPr>
            <p:nvPr/>
          </p:nvSpPr>
          <p:spPr bwMode="auto">
            <a:xfrm>
              <a:off x="1031765" y="2246182"/>
              <a:ext cx="647700" cy="314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1800" dirty="0" smtClean="0">
                  <a:solidFill>
                    <a:schemeClr val="tx2"/>
                  </a:solidFill>
                </a:rPr>
                <a:t>140</a:t>
              </a:r>
              <a:endParaRPr lang="fr-FR" sz="1800" dirty="0">
                <a:solidFill>
                  <a:schemeClr val="tx2"/>
                </a:solidFill>
              </a:endParaRPr>
            </a:p>
          </p:txBody>
        </p:sp>
        <p:sp>
          <p:nvSpPr>
            <p:cNvPr id="39" name="Text Box 3"/>
            <p:cNvSpPr txBox="1">
              <a:spLocks noChangeArrowheads="1"/>
            </p:cNvSpPr>
            <p:nvPr/>
          </p:nvSpPr>
          <p:spPr bwMode="auto">
            <a:xfrm>
              <a:off x="-453970" y="2397605"/>
              <a:ext cx="45397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000" dirty="0" smtClean="0">
                  <a:solidFill>
                    <a:schemeClr val="tx2"/>
                  </a:solidFill>
                </a:rPr>
                <a:t>15</a:t>
              </a:r>
              <a:endParaRPr lang="fr-FR" sz="2000" dirty="0">
                <a:solidFill>
                  <a:schemeClr val="tx2"/>
                </a:solidFill>
              </a:endParaRPr>
            </a:p>
          </p:txBody>
        </p:sp>
        <p:sp>
          <p:nvSpPr>
            <p:cNvPr id="40" name="Text Box 12"/>
            <p:cNvSpPr txBox="1">
              <a:spLocks noChangeArrowheads="1"/>
            </p:cNvSpPr>
            <p:nvPr/>
          </p:nvSpPr>
          <p:spPr bwMode="auto">
            <a:xfrm>
              <a:off x="758781" y="3172239"/>
              <a:ext cx="45397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2000" dirty="0" smtClean="0">
                  <a:solidFill>
                    <a:schemeClr val="tx2"/>
                  </a:solidFill>
                </a:rPr>
                <a:t>14</a:t>
              </a:r>
              <a:endParaRPr lang="fr-FR" sz="2000" dirty="0">
                <a:solidFill>
                  <a:schemeClr val="tx2"/>
                </a:solidFill>
              </a:endParaRPr>
            </a:p>
          </p:txBody>
        </p:sp>
      </p:grpSp>
      <p:pic>
        <p:nvPicPr>
          <p:cNvPr id="22530" name="Picture 2" descr="Carte_france"/>
          <p:cNvPicPr>
            <a:picLocks noChangeAspect="1" noChangeArrowheads="1"/>
          </p:cNvPicPr>
          <p:nvPr/>
        </p:nvPicPr>
        <p:blipFill>
          <a:blip r:embed="rId3" cstate="print"/>
          <a:srcRect l="16589" t="88849" r="25349"/>
          <a:stretch>
            <a:fillRect/>
          </a:stretch>
        </p:blipFill>
        <p:spPr bwMode="auto">
          <a:xfrm>
            <a:off x="4716016" y="5924091"/>
            <a:ext cx="3096344" cy="671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50" name="Text Box 23"/>
          <p:cNvSpPr txBox="1">
            <a:spLocks noChangeArrowheads="1"/>
          </p:cNvSpPr>
          <p:nvPr/>
        </p:nvSpPr>
        <p:spPr bwMode="auto">
          <a:xfrm>
            <a:off x="7277018" y="6125234"/>
            <a:ext cx="31931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dirty="0" smtClean="0">
                <a:solidFill>
                  <a:schemeClr val="tx2"/>
                </a:solidFill>
              </a:rPr>
              <a:t>8</a:t>
            </a:r>
            <a:endParaRPr lang="fr-FR" sz="2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620688"/>
            <a:ext cx="7772400" cy="1143000"/>
          </a:xfrm>
        </p:spPr>
        <p:txBody>
          <a:bodyPr/>
          <a:lstStyle/>
          <a:p>
            <a:r>
              <a:rPr lang="fr-FR" sz="4800" dirty="0" smtClean="0"/>
              <a:t>Le projet éducatif</a:t>
            </a:r>
          </a:p>
        </p:txBody>
      </p:sp>
      <p:pic>
        <p:nvPicPr>
          <p:cNvPr id="36867" name="Picture 3" descr="IMG_1648 - Copie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258270" y="2260230"/>
            <a:ext cx="2609874" cy="28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2018-2019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421ED3-FA0F-4135-9656-B3202C5B47A0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6" name="Text Box 6"/>
          <p:cNvSpPr txBox="1">
            <a:spLocks noChangeArrowheads="1"/>
          </p:cNvSpPr>
          <p:nvPr/>
        </p:nvSpPr>
        <p:spPr bwMode="auto">
          <a:xfrm rot="16200000">
            <a:off x="1973113" y="-1014883"/>
            <a:ext cx="1538883" cy="509905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vert="eaVert">
            <a:spAutoFit/>
          </a:bodyPr>
          <a:lstStyle/>
          <a:p>
            <a:pPr>
              <a:defRPr/>
            </a:pPr>
            <a:r>
              <a:rPr lang="fr-FR" sz="4400" kern="0" dirty="0">
                <a:solidFill>
                  <a:srgbClr val="006B98"/>
                </a:solidFill>
              </a:rPr>
              <a:t>Faire une prépa…</a:t>
            </a:r>
          </a:p>
          <a:p>
            <a:pPr algn="r">
              <a:defRPr/>
            </a:pPr>
            <a:r>
              <a:rPr lang="fr-FR" sz="4400" kern="0" dirty="0">
                <a:solidFill>
                  <a:srgbClr val="006B98"/>
                </a:solidFill>
              </a:rPr>
              <a:t>pourquoi pas ?</a:t>
            </a:r>
          </a:p>
        </p:txBody>
      </p:sp>
      <p:pic>
        <p:nvPicPr>
          <p:cNvPr id="25603" name="Picture 6" descr="C:\Archives\Photos BJ\Photos BJ en boucle 2012-21013\IMG_47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6704" y="2255646"/>
            <a:ext cx="6295776" cy="4197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2018-2019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421ED3-FA0F-4135-9656-B3202C5B47A0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23528" y="764704"/>
            <a:ext cx="7772400" cy="1143000"/>
          </a:xfrm>
        </p:spPr>
        <p:txBody>
          <a:bodyPr/>
          <a:lstStyle/>
          <a:p>
            <a:pPr algn="l" eaLnBrk="1" hangingPunct="1"/>
            <a:r>
              <a:rPr lang="fr-FR" sz="3600" dirty="0" smtClean="0"/>
              <a:t>L’internat</a:t>
            </a:r>
            <a:endParaRPr lang="fr-FR" sz="4000" dirty="0" smtClean="0">
              <a:latin typeface="Monotype Corsiva" pitchFamily="66" charset="0"/>
            </a:endParaRP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395288" y="3500438"/>
            <a:ext cx="4648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r>
              <a:rPr lang="fr-FR" dirty="0"/>
              <a:t> </a:t>
            </a:r>
            <a:r>
              <a:rPr lang="fr-FR" sz="2800" dirty="0">
                <a:solidFill>
                  <a:schemeClr val="tx2"/>
                </a:solidFill>
              </a:rPr>
              <a:t>un lieu de vie  </a:t>
            </a:r>
          </a:p>
        </p:txBody>
      </p:sp>
      <p:pic>
        <p:nvPicPr>
          <p:cNvPr id="24580" name="Picture 7" descr="C:\Archives\Photos BJ\Photos BJ en boucle 2012-21013\IMG_36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8232" y="812152"/>
            <a:ext cx="4176216" cy="5569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2018-2019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755576" y="692696"/>
            <a:ext cx="7772400" cy="1143000"/>
          </a:xfrm>
        </p:spPr>
        <p:txBody>
          <a:bodyPr/>
          <a:lstStyle/>
          <a:p>
            <a:pPr eaLnBrk="1" hangingPunct="1"/>
            <a:r>
              <a:rPr lang="fr-FR" sz="3200" dirty="0" smtClean="0"/>
              <a:t>Quelques principes </a:t>
            </a:r>
            <a:br>
              <a:rPr lang="fr-FR" sz="3200" dirty="0" smtClean="0"/>
            </a:br>
            <a:r>
              <a:rPr lang="fr-FR" sz="3200" dirty="0" smtClean="0"/>
              <a:t>de la pédagogie </a:t>
            </a:r>
            <a:r>
              <a:rPr lang="fr-FR" sz="3200" dirty="0" err="1" smtClean="0"/>
              <a:t>ignatienne</a:t>
            </a:r>
            <a:endParaRPr lang="fr-FR" sz="3200" dirty="0" smtClean="0"/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5089773" y="1700808"/>
            <a:ext cx="4522787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</a:pPr>
            <a:endParaRPr lang="fr-FR" sz="2800" dirty="0">
              <a:solidFill>
                <a:schemeClr val="tx2"/>
              </a:solidFill>
            </a:endParaRPr>
          </a:p>
          <a:p>
            <a:pPr eaLnBrk="0" hangingPunct="0">
              <a:spcBef>
                <a:spcPct val="20000"/>
              </a:spcBef>
              <a:buFont typeface="Wingdings" pitchFamily="2" charset="2"/>
              <a:buChar char="ü"/>
            </a:pPr>
            <a:r>
              <a:rPr lang="fr-FR" i="1" dirty="0">
                <a:solidFill>
                  <a:srgbClr val="006B98"/>
                </a:solidFill>
              </a:rPr>
              <a:t>Cura </a:t>
            </a:r>
            <a:r>
              <a:rPr lang="fr-FR" i="1" dirty="0" err="1">
                <a:solidFill>
                  <a:srgbClr val="006B98"/>
                </a:solidFill>
              </a:rPr>
              <a:t>personalis</a:t>
            </a:r>
            <a:endParaRPr lang="fr-FR" i="1" dirty="0">
              <a:solidFill>
                <a:srgbClr val="006B98"/>
              </a:solidFill>
            </a:endParaRPr>
          </a:p>
          <a:p>
            <a:pPr eaLnBrk="0" hangingPunct="0">
              <a:spcBef>
                <a:spcPct val="20000"/>
              </a:spcBef>
              <a:buFont typeface="Wingdings" pitchFamily="2" charset="2"/>
              <a:buNone/>
            </a:pPr>
            <a:endParaRPr lang="fr-FR" i="1" dirty="0">
              <a:solidFill>
                <a:schemeClr val="tx2"/>
              </a:solidFill>
            </a:endParaRPr>
          </a:p>
          <a:p>
            <a:pPr eaLnBrk="0" hangingPunct="0">
              <a:spcBef>
                <a:spcPct val="20000"/>
              </a:spcBef>
              <a:buFont typeface="Wingdings" pitchFamily="2" charset="2"/>
              <a:buChar char="ü"/>
            </a:pPr>
            <a:r>
              <a:rPr lang="fr-FR" dirty="0">
                <a:solidFill>
                  <a:srgbClr val="006B98"/>
                </a:solidFill>
              </a:rPr>
              <a:t>Participation active à </a:t>
            </a:r>
          </a:p>
          <a:p>
            <a:pPr eaLnBrk="0" hangingPunct="0">
              <a:spcBef>
                <a:spcPct val="20000"/>
              </a:spcBef>
              <a:buFont typeface="Wingdings" pitchFamily="2" charset="2"/>
              <a:buNone/>
            </a:pPr>
            <a:r>
              <a:rPr lang="fr-FR" dirty="0">
                <a:solidFill>
                  <a:srgbClr val="006B98"/>
                </a:solidFill>
              </a:rPr>
              <a:t>	sa propre formation</a:t>
            </a:r>
          </a:p>
          <a:p>
            <a:pPr eaLnBrk="0" hangingPunct="0">
              <a:spcBef>
                <a:spcPct val="20000"/>
              </a:spcBef>
              <a:buFont typeface="Wingdings" pitchFamily="2" charset="2"/>
              <a:buNone/>
            </a:pPr>
            <a:endParaRPr lang="fr-FR" dirty="0">
              <a:solidFill>
                <a:srgbClr val="006B98"/>
              </a:solidFill>
            </a:endParaRPr>
          </a:p>
          <a:p>
            <a:pPr eaLnBrk="0" hangingPunct="0">
              <a:spcBef>
                <a:spcPct val="20000"/>
              </a:spcBef>
              <a:buFont typeface="Wingdings" pitchFamily="2" charset="2"/>
              <a:buChar char="ü"/>
            </a:pPr>
            <a:r>
              <a:rPr lang="fr-FR" dirty="0">
                <a:solidFill>
                  <a:srgbClr val="006B98"/>
                </a:solidFill>
              </a:rPr>
              <a:t>Créer une communauté 	d’étude solidaire</a:t>
            </a:r>
          </a:p>
          <a:p>
            <a:pPr eaLnBrk="0" hangingPunct="0">
              <a:spcBef>
                <a:spcPct val="20000"/>
              </a:spcBef>
              <a:buFont typeface="Wingdings" pitchFamily="2" charset="2"/>
              <a:buNone/>
            </a:pPr>
            <a:endParaRPr lang="fr-FR" dirty="0">
              <a:solidFill>
                <a:srgbClr val="006B98"/>
              </a:solidFill>
            </a:endParaRPr>
          </a:p>
          <a:p>
            <a:pPr eaLnBrk="0" hangingPunct="0">
              <a:spcBef>
                <a:spcPct val="20000"/>
              </a:spcBef>
              <a:buFont typeface="Wingdings" pitchFamily="2" charset="2"/>
              <a:buChar char="ü"/>
            </a:pPr>
            <a:r>
              <a:rPr lang="fr-FR" dirty="0">
                <a:solidFill>
                  <a:srgbClr val="006B98"/>
                </a:solidFill>
              </a:rPr>
              <a:t>Exigence et bienveillance</a:t>
            </a:r>
          </a:p>
        </p:txBody>
      </p:sp>
      <p:pic>
        <p:nvPicPr>
          <p:cNvPr id="37892" name="Imag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140" y="2132856"/>
            <a:ext cx="4787900" cy="319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2018-2019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421ED3-FA0F-4135-9656-B3202C5B47A0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79512" y="692696"/>
            <a:ext cx="8713788" cy="1143000"/>
          </a:xfrm>
        </p:spPr>
        <p:txBody>
          <a:bodyPr/>
          <a:lstStyle/>
          <a:p>
            <a:pPr eaLnBrk="1" hangingPunct="1"/>
            <a:r>
              <a:rPr lang="fr-FR" sz="3200" dirty="0" smtClean="0"/>
              <a:t>Dans une prise en compte </a:t>
            </a:r>
            <a:br>
              <a:rPr lang="fr-FR" sz="3200" dirty="0" smtClean="0"/>
            </a:br>
            <a:r>
              <a:rPr lang="fr-FR" sz="3200" dirty="0" smtClean="0"/>
              <a:t>de toute la personne</a:t>
            </a:r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4787900" y="2464928"/>
            <a:ext cx="4572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fr-FR" dirty="0">
                <a:solidFill>
                  <a:srgbClr val="006B98"/>
                </a:solidFill>
              </a:rPr>
              <a:t>Sports et hygiène de vie</a:t>
            </a:r>
          </a:p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fr-FR" dirty="0">
                <a:solidFill>
                  <a:srgbClr val="006B98"/>
                </a:solidFill>
              </a:rPr>
              <a:t>Ouverture au monde</a:t>
            </a:r>
          </a:p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fr-FR" dirty="0">
                <a:solidFill>
                  <a:srgbClr val="006B98"/>
                </a:solidFill>
              </a:rPr>
              <a:t>Théâtre, musique, conférences</a:t>
            </a:r>
          </a:p>
          <a:p>
            <a:pPr marL="342900" indent="-342900" eaLnBrk="0" hangingPunct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fr-FR" dirty="0">
                <a:solidFill>
                  <a:srgbClr val="006B98"/>
                </a:solidFill>
              </a:rPr>
              <a:t>Engagement social</a:t>
            </a:r>
          </a:p>
        </p:txBody>
      </p:sp>
      <p:pic>
        <p:nvPicPr>
          <p:cNvPr id="39940" name="Picture 5" descr="IMG_12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461865"/>
            <a:ext cx="4691062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2018-2019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IMG_42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13315">
            <a:off x="6588125" y="333375"/>
            <a:ext cx="2106613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179388" y="4149080"/>
            <a:ext cx="8763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None/>
            </a:pPr>
            <a:endParaRPr lang="fr-FR" sz="2800" dirty="0">
              <a:solidFill>
                <a:srgbClr val="800000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None/>
            </a:pPr>
            <a:r>
              <a:rPr lang="fr-FR" dirty="0">
                <a:solidFill>
                  <a:schemeClr val="tx2"/>
                </a:solidFill>
              </a:rPr>
              <a:t>Prier ensemble 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None/>
            </a:pPr>
            <a:r>
              <a:rPr lang="fr-FR" dirty="0">
                <a:solidFill>
                  <a:schemeClr val="tx2"/>
                </a:solidFill>
              </a:rPr>
              <a:t>		Célébrer le Seigneur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None/>
            </a:pPr>
            <a:r>
              <a:rPr lang="fr-FR" dirty="0">
                <a:solidFill>
                  <a:schemeClr val="tx2"/>
                </a:solidFill>
              </a:rPr>
              <a:t> 			Rencontrer ceux qui croient autrement 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None/>
            </a:pPr>
            <a:r>
              <a:rPr lang="fr-FR" dirty="0">
                <a:solidFill>
                  <a:schemeClr val="tx2"/>
                </a:solidFill>
              </a:rPr>
              <a:t>				Vivre une amitié chrétienne ouverte 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None/>
            </a:pPr>
            <a:r>
              <a:rPr lang="fr-FR" sz="2800" dirty="0">
                <a:solidFill>
                  <a:srgbClr val="800000"/>
                </a:solidFill>
              </a:rPr>
              <a:t>				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None/>
            </a:pPr>
            <a:r>
              <a:rPr lang="fr-FR" sz="2800" dirty="0">
                <a:solidFill>
                  <a:srgbClr val="800000"/>
                </a:solidFill>
              </a:rPr>
              <a:t>                                                          </a:t>
            </a:r>
          </a:p>
        </p:txBody>
      </p:sp>
      <p:pic>
        <p:nvPicPr>
          <p:cNvPr id="43012" name="Picture 6" descr="IMG_409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2420938"/>
            <a:ext cx="3311525" cy="220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7" descr="IMG_564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15704">
            <a:off x="4716463" y="3141663"/>
            <a:ext cx="2916237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8" descr="IMG_540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488079">
            <a:off x="3419475" y="404813"/>
            <a:ext cx="2795588" cy="209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2018-2019</a:t>
            </a:r>
            <a:endParaRPr lang="fr-FR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-252536" y="548680"/>
            <a:ext cx="4032448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B9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 vie spirituelle n’est pas mise </a:t>
            </a:r>
            <a:b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B9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B9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entre parenthèse !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421ED3-FA0F-4135-9656-B3202C5B47A0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692696"/>
            <a:ext cx="7772400" cy="1143000"/>
          </a:xfrm>
        </p:spPr>
        <p:txBody>
          <a:bodyPr/>
          <a:lstStyle/>
          <a:p>
            <a:r>
              <a:rPr lang="fr-FR" sz="3200" dirty="0" smtClean="0"/>
              <a:t>Résultats des concours 2018</a:t>
            </a:r>
          </a:p>
        </p:txBody>
      </p:sp>
      <p:pic>
        <p:nvPicPr>
          <p:cNvPr id="32771" name="Picture 5" descr="IMG_420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691680" y="1939727"/>
            <a:ext cx="5734050" cy="382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2018-2019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421ED3-FA0F-4135-9656-B3202C5B47A0}" type="slidenum">
              <a:rPr lang="fr-FR" smtClean="0"/>
              <a:pPr>
                <a:defRPr/>
              </a:pPr>
              <a:t>24</a:t>
            </a:fld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476672"/>
            <a:ext cx="9144000" cy="1143000"/>
          </a:xfrm>
        </p:spPr>
        <p:txBody>
          <a:bodyPr/>
          <a:lstStyle/>
          <a:p>
            <a:pPr eaLnBrk="1" hangingPunct="1"/>
            <a:r>
              <a:rPr lang="fr-FR" sz="3600" dirty="0" smtClean="0">
                <a:solidFill>
                  <a:schemeClr val="tx2"/>
                </a:solidFill>
              </a:rPr>
              <a:t>Résultats aux concours d’ingénieur 2018</a:t>
            </a:r>
          </a:p>
        </p:txBody>
      </p:sp>
      <p:graphicFrame>
        <p:nvGraphicFramePr>
          <p:cNvPr id="28783" name="Group 111"/>
          <p:cNvGraphicFramePr>
            <a:graphicFrameLocks noGrp="1"/>
          </p:cNvGraphicFramePr>
          <p:nvPr/>
        </p:nvGraphicFramePr>
        <p:xfrm>
          <a:off x="179388" y="1772816"/>
          <a:ext cx="8713093" cy="4334205"/>
        </p:xfrm>
        <a:graphic>
          <a:graphicData uri="http://schemas.openxmlformats.org/drawingml/2006/table">
            <a:tbl>
              <a:tblPr/>
              <a:tblGrid>
                <a:gridCol w="2895322"/>
                <a:gridCol w="752384"/>
                <a:gridCol w="753812"/>
                <a:gridCol w="749529"/>
                <a:gridCol w="749528"/>
                <a:gridCol w="752385"/>
                <a:gridCol w="748101"/>
                <a:gridCol w="748101"/>
                <a:gridCol w="563931"/>
              </a:tblGrid>
              <a:tr h="43973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6" marB="45726"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MP*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6" marB="45726"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MP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6" marB="45726"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PSI*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6" marB="45726"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PC*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6" marB="45726"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PC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6" marB="45726"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PT*/PT</a:t>
                      </a:r>
                    </a:p>
                  </a:txBody>
                  <a:tcPr marT="45726" marB="45726"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TOTAL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6" marB="45726"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Effectif</a:t>
                      </a:r>
                      <a:endParaRPr kumimoji="0" lang="fr-F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6" marB="45726"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 baseline="0" dirty="0">
                          <a:solidFill>
                            <a:schemeClr val="tx2"/>
                          </a:solidFill>
                          <a:latin typeface="+mn-lt"/>
                        </a:rPr>
                        <a:t>76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 baseline="0" dirty="0">
                          <a:solidFill>
                            <a:schemeClr val="tx2"/>
                          </a:solidFill>
                          <a:latin typeface="+mn-lt"/>
                        </a:rPr>
                        <a:t>36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800" b="0" i="0" u="none" strike="noStrike" kern="12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41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800" b="0" i="0" u="none" strike="noStrike" kern="12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800" b="0" i="0" u="none" strike="noStrike" kern="12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45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800" b="0" i="0" u="none" strike="noStrike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319</a:t>
                      </a:r>
                    </a:p>
                  </a:txBody>
                  <a:tcPr marT="45726" marB="45726"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ENS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6" marB="45726"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 baseline="0" dirty="0">
                          <a:solidFill>
                            <a:schemeClr val="tx2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 baseline="0" dirty="0">
                          <a:solidFill>
                            <a:schemeClr val="tx2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800" b="0" i="0" u="none" strike="noStrike" kern="12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800" b="0" i="0" u="none" strike="noStrike" kern="12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800" b="0" i="0" u="none" strike="noStrike" kern="12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800" b="0" i="0" u="none" strike="noStrike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0" lang="fr-FR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  <a:ea typeface="+mn-ea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58 %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6" marB="45726"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Polytechnique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6" marB="45726"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 baseline="0">
                          <a:solidFill>
                            <a:schemeClr val="tx2"/>
                          </a:solidFill>
                          <a:latin typeface="+mn-lt"/>
                        </a:rPr>
                        <a:t>37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 baseline="0" dirty="0">
                          <a:solidFill>
                            <a:schemeClr val="tx2"/>
                          </a:solidFill>
                          <a:latin typeface="+mn-lt"/>
                        </a:rPr>
                        <a:t> 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800" b="0" i="0" u="none" strike="noStrike" kern="12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800" b="0" i="0" u="none" strike="noStrike" kern="12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800" b="0" i="0" u="none" strike="noStrike" kern="12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800" b="0" i="0" u="none" strike="noStrike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0" lang="fr-FR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  <a:ea typeface="+mn-ea"/>
                          <a:cs typeface="Times New Roman" pitchFamily="18" charset="0"/>
                        </a:rPr>
                        <a:t>85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CentraleSupélec</a:t>
                      </a: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/ Mines de Paris 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6" marB="45726"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 baseline="0">
                          <a:solidFill>
                            <a:schemeClr val="tx2"/>
                          </a:solidFill>
                          <a:latin typeface="+mn-lt"/>
                        </a:rPr>
                        <a:t>31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 baseline="0" dirty="0">
                          <a:solidFill>
                            <a:schemeClr val="tx2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800" b="0" i="0" u="none" strike="noStrike" kern="12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800" b="0" i="0" u="none" strike="noStrike" kern="12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800" b="0" i="0" u="none" strike="noStrike" kern="12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800" b="0" i="0" u="none" strike="noStrike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0" lang="fr-FR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  <a:ea typeface="+mn-ea"/>
                          <a:cs typeface="Times New Roman" pitchFamily="18" charset="0"/>
                        </a:rPr>
                        <a:t>89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564628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Ponts, Centrale Lyon, Telecom, </a:t>
                      </a:r>
                      <a:r>
                        <a:rPr kumimoji="0" 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Ensta</a:t>
                      </a: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, ESPCI, Chimie Paris, </a:t>
                      </a:r>
                      <a:r>
                        <a:rPr kumimoji="0" 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Ensae</a:t>
                      </a: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Supaero</a:t>
                      </a: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, Arts et Métiers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6" marB="45726"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 baseline="0">
                          <a:solidFill>
                            <a:schemeClr val="tx2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 baseline="0" dirty="0">
                          <a:solidFill>
                            <a:schemeClr val="tx2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800" b="0" i="0" u="none" strike="noStrike" kern="12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800" b="0" i="0" u="none" strike="noStrike" kern="12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800" b="0" i="0" u="none" strike="noStrike" kern="12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800" b="0" i="0" u="none" strike="noStrike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0" lang="fr-FR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  <a:ea typeface="+mn-ea"/>
                          <a:cs typeface="Times New Roman" pitchFamily="18" charset="0"/>
                        </a:rPr>
                        <a:t>61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19 %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6" marB="45726"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660400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Centrales et Mines de province, IMT, </a:t>
                      </a:r>
                      <a:r>
                        <a:rPr kumimoji="0" lang="fr-F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SupOptique</a:t>
                      </a:r>
                      <a:r>
                        <a:rPr kumimoji="0" lang="fr-F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, E3A, CCP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6" marB="45726"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 baseline="0" dirty="0">
                          <a:solidFill>
                            <a:schemeClr val="tx2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 baseline="0" dirty="0">
                          <a:solidFill>
                            <a:schemeClr val="tx2"/>
                          </a:solidFill>
                          <a:latin typeface="+mn-lt"/>
                        </a:rPr>
                        <a:t>17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800" b="0" i="0" u="none" strike="noStrike" kern="12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800" b="0" i="0" u="none" strike="noStrike" kern="12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800" b="0" i="0" u="none" strike="noStrike" kern="12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800" b="0" i="0" u="none" strike="noStrike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0" lang="fr-FR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  <a:ea typeface="+mn-ea"/>
                          <a:cs typeface="Times New Roman" pitchFamily="18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13 %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6" marB="45726"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TOTAL INTEGRES</a:t>
                      </a: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6" marB="45726"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baseline="0" dirty="0">
                          <a:solidFill>
                            <a:schemeClr val="tx2"/>
                          </a:solidFill>
                          <a:latin typeface="+mn-lt"/>
                        </a:rPr>
                        <a:t>75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baseline="0" dirty="0">
                          <a:solidFill>
                            <a:schemeClr val="tx2"/>
                          </a:solidFill>
                          <a:latin typeface="+mn-lt"/>
                        </a:rPr>
                        <a:t>27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808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800" b="0" i="0" u="none" strike="noStrike" kern="12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38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800" b="0" i="0" u="none" strike="noStrike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81</a:t>
                      </a:r>
                      <a:endParaRPr lang="fr-FR" sz="1800" b="0" i="0" u="none" strike="noStrike" kern="1200" baseline="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800" b="0" i="0" u="none" strike="noStrike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fr-FR" sz="1800" b="0" i="0" u="none" strike="noStrike" kern="1200" baseline="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800" b="0" i="0" u="none" strike="noStrike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0" lang="fr-FR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  <a:ea typeface="+mn-ea"/>
                          <a:cs typeface="Times New Roman" pitchFamily="18" charset="0"/>
                        </a:rPr>
                        <a:t>286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90 %</a:t>
                      </a:r>
                      <a:endParaRPr kumimoji="0" lang="fr-F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6" marB="45726"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 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6" marB="45726"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1" u="none" strike="noStrike" baseline="0" dirty="0" smtClean="0">
                          <a:solidFill>
                            <a:schemeClr val="tx2"/>
                          </a:solidFill>
                          <a:latin typeface="+mj-lt"/>
                        </a:rPr>
                        <a:t>98,6%</a:t>
                      </a:r>
                      <a:endParaRPr lang="fr-FR" sz="1200" b="1" i="1" u="none" strike="noStrike" baseline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1" u="none" strike="noStrike" baseline="0" dirty="0" smtClean="0">
                          <a:solidFill>
                            <a:schemeClr val="tx2"/>
                          </a:solidFill>
                          <a:latin typeface="+mj-lt"/>
                        </a:rPr>
                        <a:t>75%</a:t>
                      </a:r>
                      <a:endParaRPr lang="fr-FR" sz="1200" b="1" i="1" u="none" strike="noStrike" baseline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1" u="none" strike="noStrike" baseline="0" dirty="0" smtClean="0">
                          <a:solidFill>
                            <a:schemeClr val="tx2"/>
                          </a:solidFill>
                          <a:latin typeface="+mj-lt"/>
                        </a:rPr>
                        <a:t>92,6%</a:t>
                      </a:r>
                      <a:endParaRPr lang="fr-FR" sz="1200" b="1" i="1" u="none" strike="noStrike" baseline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1" u="none" strike="noStrike" baseline="0" dirty="0" smtClean="0">
                          <a:solidFill>
                            <a:schemeClr val="tx2"/>
                          </a:solidFill>
                          <a:latin typeface="+mj-lt"/>
                        </a:rPr>
                        <a:t>90%</a:t>
                      </a:r>
                      <a:endParaRPr lang="fr-FR" sz="1200" b="1" i="1" u="none" strike="noStrike" baseline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1" i="1" u="none" strike="noStrike" baseline="0" dirty="0" smtClean="0">
                          <a:solidFill>
                            <a:schemeClr val="tx2"/>
                          </a:solidFill>
                          <a:latin typeface="+mj-lt"/>
                        </a:rPr>
                        <a:t>78%</a:t>
                      </a:r>
                      <a:endParaRPr lang="fr-FR" sz="1200" b="1" i="1" u="none" strike="noStrike" baseline="0" dirty="0">
                        <a:solidFill>
                          <a:schemeClr val="tx2"/>
                        </a:solidFill>
                        <a:latin typeface="+mj-lt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200" b="0" i="1" u="none" strike="noStrike" kern="1200" baseline="0" dirty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97%</a:t>
                      </a:r>
                      <a:endParaRPr lang="fr-FR" sz="1200" b="0" i="1" u="none" strike="noStrike" kern="1200" baseline="0" dirty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200" b="0" i="1" u="none" strike="noStrike" kern="1200" baseline="0" smtClean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90%</a:t>
                      </a:r>
                      <a:endParaRPr lang="fr-FR" sz="1200" b="0" i="1" u="none" strike="noStrike" kern="1200" baseline="0" dirty="0" smtClean="0">
                        <a:solidFill>
                          <a:schemeClr val="tx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 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6" marB="45726"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Redoublants</a:t>
                      </a:r>
                      <a:endParaRPr kumimoji="0" lang="fr-F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6" marB="45726"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 baseline="0">
                          <a:solidFill>
                            <a:schemeClr val="tx2"/>
                          </a:solidFill>
                          <a:latin typeface="+mj-lt"/>
                        </a:rPr>
                        <a:t>1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 baseline="0">
                          <a:solidFill>
                            <a:schemeClr val="tx2"/>
                          </a:solidFill>
                          <a:latin typeface="+mj-lt"/>
                        </a:rPr>
                        <a:t>9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800" b="0" i="0" u="none" strike="noStrike" baseline="0" dirty="0">
                          <a:solidFill>
                            <a:schemeClr val="tx2"/>
                          </a:solidFill>
                          <a:latin typeface="+mj-lt"/>
                        </a:rPr>
                        <a:t>3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800" b="0" i="0" u="none" strike="noStrike" kern="1200" baseline="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fr-FR" sz="1800" b="0" i="0" u="none" strike="noStrike" kern="1200" baseline="0" dirty="0">
                          <a:solidFill>
                            <a:schemeClr val="tx2"/>
                          </a:solidFill>
                          <a:latin typeface="+mj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fr-FR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kumimoji="0" lang="fr-FR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  <a:ea typeface="+mn-ea"/>
                          <a:cs typeface="Times New Roman" pitchFamily="18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 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26" marB="45726"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2018-2019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0040" y="836712"/>
            <a:ext cx="8316416" cy="648742"/>
          </a:xfrm>
        </p:spPr>
        <p:txBody>
          <a:bodyPr/>
          <a:lstStyle/>
          <a:p>
            <a:r>
              <a:rPr lang="fr-FR" sz="2800" dirty="0" smtClean="0"/>
              <a:t>Résultats aux concours EC </a:t>
            </a:r>
          </a:p>
        </p:txBody>
      </p:sp>
      <p:graphicFrame>
        <p:nvGraphicFramePr>
          <p:cNvPr id="215043" name="Group 3"/>
          <p:cNvGraphicFramePr>
            <a:graphicFrameLocks noGrp="1"/>
          </p:cNvGraphicFramePr>
          <p:nvPr>
            <p:ph idx="4294967295"/>
          </p:nvPr>
        </p:nvGraphicFramePr>
        <p:xfrm>
          <a:off x="326206" y="1628800"/>
          <a:ext cx="8350250" cy="4543427"/>
        </p:xfrm>
        <a:graphic>
          <a:graphicData uri="http://schemas.openxmlformats.org/drawingml/2006/table">
            <a:tbl>
              <a:tblPr/>
              <a:tblGrid>
                <a:gridCol w="2114550"/>
                <a:gridCol w="1038225"/>
                <a:gridCol w="1038225"/>
                <a:gridCol w="1038225"/>
                <a:gridCol w="1042987"/>
                <a:gridCol w="1036638"/>
                <a:gridCol w="1041400"/>
              </a:tblGrid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 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2018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2017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2016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Effectif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77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81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79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HEC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30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73%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38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72%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38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77%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43338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ESSEC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22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10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15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ESCP-Europe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4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10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8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EMLyon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5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16%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8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21%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3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13%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EDHEC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4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4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3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3338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Autres ESC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3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5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4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TOTAL INTEGRES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68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88%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75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93%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70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90%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415925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rebuchet MS" pitchFamily="34" charset="0"/>
                          <a:cs typeface="Times New Roman" pitchFamily="18" charset="0"/>
                        </a:rPr>
                        <a:t>Redoublants</a:t>
                      </a:r>
                      <a:endParaRPr kumimoji="0" lang="fr-F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9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6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8</a:t>
                      </a: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anchor="ctr" horzOverflow="overflow">
                    <a:lnL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CC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</a:tbl>
          </a:graphicData>
        </a:graphic>
      </p:graphicFrame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2018-2019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692696"/>
            <a:ext cx="7772400" cy="863600"/>
          </a:xfrm>
        </p:spPr>
        <p:txBody>
          <a:bodyPr/>
          <a:lstStyle/>
          <a:p>
            <a:r>
              <a:rPr lang="fr-FR" sz="3600" dirty="0" smtClean="0"/>
              <a:t>Résultats aux concours Agro -Véto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2018-2019</a:t>
            </a:r>
            <a:endParaRPr lang="fr-FR" dirty="0"/>
          </a:p>
        </p:txBody>
      </p:sp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899592" y="1628796"/>
          <a:ext cx="7272806" cy="4598114"/>
        </p:xfrm>
        <a:graphic>
          <a:graphicData uri="http://schemas.openxmlformats.org/drawingml/2006/table">
            <a:tbl>
              <a:tblPr/>
              <a:tblGrid>
                <a:gridCol w="1586420"/>
                <a:gridCol w="947731"/>
                <a:gridCol w="947731"/>
                <a:gridCol w="947731"/>
                <a:gridCol w="947731"/>
                <a:gridCol w="947731"/>
                <a:gridCol w="947731"/>
              </a:tblGrid>
              <a:tr h="306521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fr-FR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2018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fr-FR" sz="2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2017</a:t>
                      </a:r>
                      <a:endParaRPr lang="fr-FR" sz="2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fr-FR" sz="2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2016</a:t>
                      </a: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06521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0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Effectif</a:t>
                      </a:r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fr-FR" sz="2000" b="1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fr-FR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38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41</a:t>
                      </a: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41</a:t>
                      </a: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06521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ENS </a:t>
                      </a: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fr-FR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89%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fr-FR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85%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93%</a:t>
                      </a: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95526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0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AgroParisTech</a:t>
                      </a:r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06521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ENV </a:t>
                      </a: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06521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ESPCI </a:t>
                      </a:r>
                      <a:r>
                        <a:rPr lang="fr-FR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Paris et X</a:t>
                      </a:r>
                      <a:endParaRPr lang="fr-FR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r>
                        <a:rPr lang="fr-FR" sz="20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+ 2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06521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ENSA </a:t>
                      </a: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fr-FR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5%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fr-FR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7%</a:t>
                      </a: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06521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G2E </a:t>
                      </a: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06521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Autres </a:t>
                      </a: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595526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 INTEGRES </a:t>
                      </a: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2000" b="1" i="0" u="none" strike="noStrike" smtClean="0">
                          <a:solidFill>
                            <a:srgbClr val="000000"/>
                          </a:solidFill>
                          <a:latin typeface="Calibri"/>
                        </a:rPr>
                        <a:t>95%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39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95%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41</a:t>
                      </a: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100%</a:t>
                      </a: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95526">
                <a:tc>
                  <a:txBody>
                    <a:bodyPr/>
                    <a:lstStyle/>
                    <a:p>
                      <a:pPr algn="l" rtl="0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Redoublants </a:t>
                      </a: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fr-FR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20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2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811" marR="6811" marT="6811" marB="0" anchor="ctr">
                    <a:lnL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97763"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1" marR="6811" marT="681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1" marR="6811" marT="681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1" marR="6811" marT="681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1" marR="6811" marT="681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1" marR="6811" marT="681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1" marR="6811" marT="681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11" marR="6811" marT="6811" marB="0" anchor="b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JO 135a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862402" y="1661418"/>
            <a:ext cx="5325533" cy="399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827088" y="548680"/>
            <a:ext cx="7391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fr-FR" sz="3600" kern="0" dirty="0">
                <a:solidFill>
                  <a:srgbClr val="006B98"/>
                </a:solidFill>
                <a:latin typeface="+mj-lt"/>
                <a:ea typeface="+mj-ea"/>
                <a:cs typeface="+mj-cs"/>
              </a:rPr>
              <a:t>Des années de bagne….?</a:t>
            </a:r>
          </a:p>
        </p:txBody>
      </p:sp>
      <p:sp>
        <p:nvSpPr>
          <p:cNvPr id="26628" name="Rectangle 2"/>
          <p:cNvSpPr>
            <a:spLocks noChangeArrowheads="1"/>
          </p:cNvSpPr>
          <p:nvPr/>
        </p:nvSpPr>
        <p:spPr bwMode="auto">
          <a:xfrm>
            <a:off x="0" y="5565304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fr-FR" sz="3600" dirty="0" smtClean="0">
                <a:solidFill>
                  <a:schemeClr val="tx2"/>
                </a:solidFill>
                <a:latin typeface="+mj-lt"/>
              </a:rPr>
              <a:t>Non… un </a:t>
            </a:r>
            <a:r>
              <a:rPr lang="fr-FR" sz="3600" dirty="0">
                <a:solidFill>
                  <a:schemeClr val="tx2"/>
                </a:solidFill>
                <a:latin typeface="+mj-lt"/>
              </a:rPr>
              <a:t>chemin </a:t>
            </a:r>
            <a:r>
              <a:rPr lang="fr-FR" sz="3600" dirty="0" smtClean="0">
                <a:solidFill>
                  <a:schemeClr val="tx2"/>
                </a:solidFill>
                <a:latin typeface="+mj-lt"/>
              </a:rPr>
              <a:t>d’exigence !</a:t>
            </a:r>
            <a:endParaRPr lang="fr-FR" sz="3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2018-2019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421ED3-FA0F-4135-9656-B3202C5B47A0}" type="slidenum">
              <a:rPr lang="fr-FR" smtClean="0"/>
              <a:pPr>
                <a:defRPr/>
              </a:pPr>
              <a:t>28</a:t>
            </a:fld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8032" y="764704"/>
            <a:ext cx="7772400" cy="1143000"/>
          </a:xfrm>
        </p:spPr>
        <p:txBody>
          <a:bodyPr/>
          <a:lstStyle/>
          <a:p>
            <a:r>
              <a:rPr lang="fr-FR" sz="4000" dirty="0" smtClean="0"/>
              <a:t>Ginette, trop cher pour moi ?</a:t>
            </a:r>
          </a:p>
        </p:txBody>
      </p:sp>
      <p:pic>
        <p:nvPicPr>
          <p:cNvPr id="52227" name="Picture 6" descr="IMG_1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844824"/>
            <a:ext cx="6408712" cy="4271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2018-2019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421ED3-FA0F-4135-9656-B3202C5B47A0}" type="slidenum">
              <a:rPr lang="fr-FR" smtClean="0"/>
              <a:pPr>
                <a:defRPr/>
              </a:pPr>
              <a:t>29</a:t>
            </a:fld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8032" y="692696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fr-FR" sz="3200" b="1" dirty="0" smtClean="0"/>
              <a:t>Qualités requises pour faire une Prépa</a:t>
            </a:r>
          </a:p>
        </p:txBody>
      </p:sp>
      <p:pic>
        <p:nvPicPr>
          <p:cNvPr id="27652" name="Picture 4" descr="BJ bsk 060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7292" y="1556792"/>
            <a:ext cx="7023100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0" y="274320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 lvl="2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ü"/>
              <a:defRPr/>
            </a:pPr>
            <a:r>
              <a:rPr lang="fr-FR" sz="3200" b="1" dirty="0">
                <a:solidFill>
                  <a:schemeClr val="bg1"/>
                </a:solidFill>
              </a:rPr>
              <a:t>Une solide motivation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381000" y="3352800"/>
            <a:ext cx="580707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 lvl="2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ü"/>
              <a:defRPr/>
            </a:pPr>
            <a:r>
              <a:rPr lang="fr-FR" sz="3200" b="1" dirty="0">
                <a:solidFill>
                  <a:schemeClr val="bg1"/>
                </a:solidFill>
              </a:rPr>
              <a:t>Bon niveau scolaire</a:t>
            </a:r>
          </a:p>
          <a:p>
            <a:pPr>
              <a:defRPr/>
            </a:pPr>
            <a:endParaRPr lang="fr-FR" b="1" dirty="0">
              <a:solidFill>
                <a:srgbClr val="006B98"/>
              </a:solidFill>
            </a:endParaRPr>
          </a:p>
        </p:txBody>
      </p:sp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609600" y="3962400"/>
            <a:ext cx="606448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>
            <a:spAutoFit/>
          </a:bodyPr>
          <a:lstStyle/>
          <a:p>
            <a:pPr lvl="3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ü"/>
              <a:defRPr/>
            </a:pPr>
            <a:r>
              <a:rPr lang="fr-FR" sz="3200" b="1" dirty="0">
                <a:solidFill>
                  <a:schemeClr val="bg1"/>
                </a:solidFill>
              </a:rPr>
              <a:t>Fermeté du caractère</a:t>
            </a:r>
          </a:p>
          <a:p>
            <a:pPr>
              <a:defRPr/>
            </a:pPr>
            <a:endParaRPr lang="fr-FR" b="1" dirty="0">
              <a:solidFill>
                <a:srgbClr val="006B98"/>
              </a:solidFill>
            </a:endParaRPr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2051720" y="4648200"/>
            <a:ext cx="78486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 lvl="4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ü"/>
              <a:defRPr/>
            </a:pPr>
            <a:r>
              <a:rPr lang="fr-FR" sz="3200" b="1" dirty="0">
                <a:solidFill>
                  <a:schemeClr val="bg1"/>
                </a:solidFill>
              </a:rPr>
              <a:t>Santé physique </a:t>
            </a:r>
            <a:r>
              <a:rPr lang="fr-FR" sz="3200" b="1" dirty="0">
                <a:solidFill>
                  <a:srgbClr val="006B98"/>
                </a:solidFill>
              </a:rPr>
              <a:t>			</a:t>
            </a:r>
            <a:r>
              <a:rPr lang="fr-FR" sz="3200" b="1" dirty="0">
                <a:solidFill>
                  <a:schemeClr val="bg1"/>
                </a:solidFill>
              </a:rPr>
              <a:t>et psychologique</a:t>
            </a:r>
          </a:p>
          <a:p>
            <a:pPr>
              <a:defRPr/>
            </a:pPr>
            <a:endParaRPr lang="fr-FR" b="1" dirty="0">
              <a:solidFill>
                <a:srgbClr val="006B98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b="1" smtClean="0"/>
              <a:t>2018-2019</a:t>
            </a:r>
            <a:endParaRPr lang="fr-FR" b="1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421ED3-FA0F-4135-9656-B3202C5B47A0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2"/>
          <p:cNvSpPr>
            <a:spLocks noChangeArrowheads="1"/>
          </p:cNvSpPr>
          <p:nvPr/>
        </p:nvSpPr>
        <p:spPr bwMode="auto">
          <a:xfrm>
            <a:off x="688032" y="3573016"/>
            <a:ext cx="7772400" cy="2304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 algn="just" eaLnBrk="0" hangingPunct="0">
              <a:buAutoNum type="arabicPeriod"/>
            </a:pPr>
            <a:r>
              <a:rPr lang="fr-FR" sz="2000" dirty="0" smtClean="0">
                <a:solidFill>
                  <a:schemeClr val="tx2"/>
                </a:solidFill>
              </a:rPr>
              <a:t>Des rabais sur le prix de la pension en fonction des revenus de chaque famille et du nombre d’enfants.</a:t>
            </a:r>
          </a:p>
          <a:p>
            <a:pPr marL="457200" indent="-457200" algn="just" eaLnBrk="0" hangingPunct="0">
              <a:buAutoNum type="arabicPeriod"/>
            </a:pPr>
            <a:endParaRPr lang="fr-FR" sz="2000" dirty="0" smtClean="0">
              <a:solidFill>
                <a:schemeClr val="tx2"/>
              </a:solidFill>
            </a:endParaRPr>
          </a:p>
          <a:p>
            <a:pPr marL="457200" indent="-457200" algn="just" eaLnBrk="0" hangingPunct="0">
              <a:buAutoNum type="arabicPeriod"/>
            </a:pPr>
            <a:r>
              <a:rPr lang="fr-FR" sz="2000" dirty="0" smtClean="0">
                <a:solidFill>
                  <a:schemeClr val="tx2"/>
                </a:solidFill>
              </a:rPr>
              <a:t>60 places labellisées « Internat de la réussite »</a:t>
            </a:r>
          </a:p>
          <a:p>
            <a:pPr marL="457200" indent="-457200" algn="just" eaLnBrk="0" hangingPunct="0">
              <a:buAutoNum type="arabicPeriod"/>
            </a:pPr>
            <a:endParaRPr lang="fr-FR" sz="2000" dirty="0" smtClean="0">
              <a:solidFill>
                <a:schemeClr val="tx2"/>
              </a:solidFill>
            </a:endParaRPr>
          </a:p>
          <a:p>
            <a:pPr marL="457200" indent="-457200" algn="just" eaLnBrk="0" hangingPunct="0">
              <a:buFontTx/>
              <a:buAutoNum type="arabicPeriod"/>
            </a:pPr>
            <a:r>
              <a:rPr lang="fr-FR" sz="2000" dirty="0" smtClean="0">
                <a:solidFill>
                  <a:schemeClr val="tx2"/>
                </a:solidFill>
              </a:rPr>
              <a:t>Les bourses complémentaires et prêts d’honneur « Ginette Solidarité »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2018-2019</a:t>
            </a:r>
            <a:endParaRPr lang="fr-FR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95536" y="1052736"/>
            <a:ext cx="8569325" cy="26642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B9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Nul ne doit être empêché d’étudier à Ginette pour des raisons financières 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800" b="0" i="0" u="none" strike="noStrike" kern="1200" cap="none" spc="0" normalizeH="0" baseline="0" noProof="0" dirty="0" smtClean="0">
              <a:ln>
                <a:noFill/>
              </a:ln>
              <a:solidFill>
                <a:srgbClr val="006B98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lvl="0" algn="ctr" fontAlgn="auto">
              <a:spcAft>
                <a:spcPts val="0"/>
              </a:spcAft>
              <a:defRPr/>
            </a:pPr>
            <a:r>
              <a:rPr lang="fr-FR" sz="2800" dirty="0" smtClean="0">
                <a:solidFill>
                  <a:srgbClr val="006B98"/>
                </a:solidFill>
                <a:latin typeface="+mj-lt"/>
                <a:ea typeface="+mj-ea"/>
                <a:cs typeface="+mj-cs"/>
              </a:rPr>
              <a:t>Trois dispositifs sont mis en place pour permettre l’accès de tous à Ginette :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421ED3-FA0F-4135-9656-B3202C5B47A0}" type="slidenum">
              <a:rPr lang="fr-FR" smtClean="0"/>
              <a:pPr>
                <a:defRPr/>
              </a:pPr>
              <a:t>30</a:t>
            </a:fld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00200" y="-315416"/>
            <a:ext cx="7772400" cy="1143000"/>
          </a:xfrm>
        </p:spPr>
        <p:txBody>
          <a:bodyPr/>
          <a:lstStyle/>
          <a:p>
            <a:r>
              <a:rPr lang="fr-FR" sz="2400" dirty="0" smtClean="0"/>
              <a:t>Frais de scolarité et de pension 2018-2019</a:t>
            </a:r>
          </a:p>
        </p:txBody>
      </p:sp>
      <p:graphicFrame>
        <p:nvGraphicFramePr>
          <p:cNvPr id="4098" name="Object 10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38163" y="650875"/>
          <a:ext cx="7996237" cy="5295900"/>
        </p:xfrm>
        <a:graphic>
          <a:graphicData uri="http://schemas.openxmlformats.org/presentationml/2006/ole">
            <p:oleObj spid="_x0000_s67586" name="Worksheet" r:id="rId3" imgW="8067790" imgH="5343570" progId="Excel.Sheet.8">
              <p:embed/>
            </p:oleObj>
          </a:graphicData>
        </a:graphic>
      </p:graphicFrame>
      <p:sp>
        <p:nvSpPr>
          <p:cNvPr id="4100" name="Text Box 7"/>
          <p:cNvSpPr txBox="1">
            <a:spLocks noChangeArrowheads="1"/>
          </p:cNvSpPr>
          <p:nvPr/>
        </p:nvSpPr>
        <p:spPr bwMode="auto">
          <a:xfrm>
            <a:off x="683568" y="5919663"/>
            <a:ext cx="7560840" cy="461665"/>
          </a:xfrm>
          <a:prstGeom prst="rect">
            <a:avLst/>
          </a:prstGeom>
          <a:noFill/>
          <a:ln w="9525">
            <a:solidFill>
              <a:srgbClr val="66CC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tx2"/>
                </a:solidFill>
              </a:rPr>
              <a:t>Dans le cadre du financement solidaire, l’Ecole accorde des bourses sous la forme </a:t>
            </a:r>
            <a:r>
              <a:rPr lang="fr-FR" sz="1200" dirty="0" smtClean="0">
                <a:solidFill>
                  <a:schemeClr val="tx2"/>
                </a:solidFill>
              </a:rPr>
              <a:t>d’un </a:t>
            </a:r>
            <a:r>
              <a:rPr lang="fr-FR" sz="1200" dirty="0">
                <a:solidFill>
                  <a:schemeClr val="tx2"/>
                </a:solidFill>
              </a:rPr>
              <a:t>prix réduit calculé sur </a:t>
            </a:r>
            <a:r>
              <a:rPr lang="fr-FR" sz="1200" dirty="0" smtClean="0">
                <a:solidFill>
                  <a:schemeClr val="tx2"/>
                </a:solidFill>
              </a:rPr>
              <a:t>la base </a:t>
            </a:r>
            <a:r>
              <a:rPr lang="fr-FR" sz="1200" dirty="0">
                <a:solidFill>
                  <a:schemeClr val="tx2"/>
                </a:solidFill>
              </a:rPr>
              <a:t>du quotient familial et sur présentation </a:t>
            </a:r>
            <a:r>
              <a:rPr lang="fr-FR" sz="1200" dirty="0" smtClean="0">
                <a:solidFill>
                  <a:schemeClr val="tx2"/>
                </a:solidFill>
              </a:rPr>
              <a:t>des documents </a:t>
            </a:r>
            <a:r>
              <a:rPr lang="fr-FR" sz="1200" dirty="0">
                <a:solidFill>
                  <a:schemeClr val="tx2"/>
                </a:solidFill>
              </a:rPr>
              <a:t>listés dans le règlement financier.</a:t>
            </a:r>
          </a:p>
        </p:txBody>
      </p:sp>
      <p:sp>
        <p:nvSpPr>
          <p:cNvPr id="4101" name="Line 7"/>
          <p:cNvSpPr>
            <a:spLocks noChangeShapeType="1"/>
          </p:cNvSpPr>
          <p:nvPr/>
        </p:nvSpPr>
        <p:spPr bwMode="auto">
          <a:xfrm>
            <a:off x="5724525" y="1916113"/>
            <a:ext cx="0" cy="3097212"/>
          </a:xfrm>
          <a:prstGeom prst="line">
            <a:avLst/>
          </a:prstGeom>
          <a:noFill/>
          <a:ln w="57150">
            <a:solidFill>
              <a:srgbClr val="80008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102" name="WordArt 8"/>
          <p:cNvSpPr>
            <a:spLocks noChangeArrowheads="1" noChangeShapeType="1" noTextEdit="1"/>
          </p:cNvSpPr>
          <p:nvPr/>
        </p:nvSpPr>
        <p:spPr bwMode="auto">
          <a:xfrm>
            <a:off x="3995738" y="1773238"/>
            <a:ext cx="1609725" cy="238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1400" b="1" kern="10" dirty="0">
                <a:ln w="9525">
                  <a:noFill/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Estimation : 9 </a:t>
            </a:r>
            <a:r>
              <a:rPr lang="fr-FR" sz="14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826 €</a:t>
            </a:r>
            <a:endParaRPr lang="fr-FR" sz="1400" b="1" kern="10" dirty="0">
              <a:ln w="9525">
                <a:noFill/>
                <a:round/>
                <a:headEnd/>
                <a:tailEnd/>
              </a:ln>
              <a:solidFill>
                <a:srgbClr val="80008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4103" name="WordArt 12"/>
          <p:cNvSpPr>
            <a:spLocks noChangeArrowheads="1" noChangeShapeType="1" noTextEdit="1"/>
          </p:cNvSpPr>
          <p:nvPr/>
        </p:nvSpPr>
        <p:spPr bwMode="auto">
          <a:xfrm>
            <a:off x="5002213" y="4941888"/>
            <a:ext cx="2233612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1400" b="1" kern="10">
                <a:ln w="9525">
                  <a:noFill/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Exemple: </a:t>
            </a:r>
          </a:p>
          <a:p>
            <a:pPr algn="ctr"/>
            <a:r>
              <a:rPr lang="fr-FR" sz="1400" b="1" kern="10">
                <a:ln w="9525">
                  <a:noFill/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Famille au revenu de 5000 €/mois</a:t>
            </a:r>
          </a:p>
          <a:p>
            <a:pPr algn="ctr"/>
            <a:r>
              <a:rPr lang="fr-FR" sz="1400" b="1" kern="10">
                <a:ln w="9525">
                  <a:noFill/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2 enfants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2018-2019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421ED3-FA0F-4135-9656-B3202C5B47A0}" type="slidenum">
              <a:rPr lang="fr-FR" smtClean="0"/>
              <a:pPr>
                <a:defRPr/>
              </a:pPr>
              <a:t>31</a:t>
            </a:fld>
            <a:endParaRPr lang="fr-FR"/>
          </a:p>
        </p:txBody>
      </p:sp>
      <p:sp>
        <p:nvSpPr>
          <p:cNvPr id="10" name="WordArt 4"/>
          <p:cNvSpPr>
            <a:spLocks noChangeArrowheads="1" noChangeShapeType="1" noTextEdit="1"/>
          </p:cNvSpPr>
          <p:nvPr/>
        </p:nvSpPr>
        <p:spPr bwMode="auto">
          <a:xfrm>
            <a:off x="7812360" y="3274028"/>
            <a:ext cx="598114" cy="22698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fr-FR" sz="14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5 661 </a:t>
            </a:r>
            <a:r>
              <a:rPr lang="fr-FR" sz="1400" b="1" kern="10" spc="0" dirty="0" smtClean="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rial Unicode MS"/>
                <a:ea typeface="Arial Unicode MS"/>
                <a:cs typeface="Arial Unicode MS"/>
              </a:rPr>
              <a:t>€</a:t>
            </a:r>
            <a:endParaRPr lang="fr-FR" sz="1400" b="1" kern="10" spc="0" dirty="0">
              <a:ln w="9525">
                <a:noFill/>
                <a:round/>
                <a:headEnd/>
                <a:tailEnd/>
              </a:ln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Arial Unicode MS"/>
              <a:ea typeface="Arial Unicode MS"/>
              <a:cs typeface="Arial Unicode M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523728" y="-99442"/>
            <a:ext cx="7160840" cy="792138"/>
          </a:xfrm>
        </p:spPr>
        <p:txBody>
          <a:bodyPr/>
          <a:lstStyle/>
          <a:p>
            <a:pPr eaLnBrk="1" hangingPunct="1"/>
            <a:r>
              <a:rPr lang="fr-FR" sz="2400" dirty="0" smtClean="0"/>
              <a:t>L’Internat de la réussite</a:t>
            </a:r>
            <a:endParaRPr lang="fr-FR" sz="2400" dirty="0" smtClean="0">
              <a:latin typeface="Monotype Corsiva" pitchFamily="66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259632" y="908720"/>
            <a:ext cx="6696075" cy="864096"/>
          </a:xfrm>
          <a:solidFill>
            <a:schemeClr val="bg1"/>
          </a:solidFill>
          <a:ln w="57150">
            <a:solidFill>
              <a:schemeClr val="tx2"/>
            </a:solidFill>
          </a:ln>
        </p:spPr>
        <p:txBody>
          <a:bodyPr/>
          <a:lstStyle/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fr-FR" sz="2400" dirty="0" smtClean="0">
                <a:solidFill>
                  <a:srgbClr val="006B98"/>
                </a:solidFill>
              </a:rPr>
              <a:t>Nous avons ouvert en 2012-2013</a:t>
            </a:r>
          </a:p>
          <a:p>
            <a:pPr marL="0" indent="0" algn="ctr" eaLnBrk="1" hangingPunct="1">
              <a:lnSpc>
                <a:spcPct val="90000"/>
              </a:lnSpc>
              <a:buFontTx/>
              <a:buNone/>
            </a:pPr>
            <a:r>
              <a:rPr lang="fr-FR" sz="2400" dirty="0" smtClean="0">
                <a:solidFill>
                  <a:srgbClr val="006B98"/>
                </a:solidFill>
              </a:rPr>
              <a:t>60 places labellisées « Internat de la réussite »</a:t>
            </a:r>
          </a:p>
        </p:txBody>
      </p:sp>
      <p:sp>
        <p:nvSpPr>
          <p:cNvPr id="55300" name="Rectangle 3"/>
          <p:cNvSpPr>
            <a:spLocks noChangeArrowheads="1"/>
          </p:cNvSpPr>
          <p:nvPr/>
        </p:nvSpPr>
        <p:spPr bwMode="auto">
          <a:xfrm>
            <a:off x="252288" y="1917204"/>
            <a:ext cx="8712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fr-FR" sz="1600" dirty="0">
              <a:solidFill>
                <a:srgbClr val="006B98"/>
              </a:solidFill>
            </a:endParaRPr>
          </a:p>
        </p:txBody>
      </p:sp>
      <p:sp>
        <p:nvSpPr>
          <p:cNvPr id="55302" name="Rectangle 3"/>
          <p:cNvSpPr>
            <a:spLocks noChangeArrowheads="1"/>
          </p:cNvSpPr>
          <p:nvPr/>
        </p:nvSpPr>
        <p:spPr bwMode="auto">
          <a:xfrm>
            <a:off x="107504" y="1844824"/>
            <a:ext cx="9036496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fr-FR" sz="1800" b="1" u="sng" dirty="0" smtClean="0">
                <a:solidFill>
                  <a:srgbClr val="006B98"/>
                </a:solidFill>
              </a:rPr>
              <a:t>Objectif</a:t>
            </a:r>
            <a:r>
              <a:rPr lang="fr-FR" sz="1800" dirty="0" smtClean="0">
                <a:solidFill>
                  <a:srgbClr val="006B98"/>
                </a:solidFill>
              </a:rPr>
              <a:t> :</a:t>
            </a:r>
          </a:p>
          <a:p>
            <a:pPr>
              <a:spcBef>
                <a:spcPct val="20000"/>
              </a:spcBef>
            </a:pPr>
            <a:r>
              <a:rPr lang="fr-FR" sz="1800" dirty="0" smtClean="0">
                <a:solidFill>
                  <a:srgbClr val="006B98"/>
                </a:solidFill>
              </a:rPr>
              <a:t>Renforcer l’accueil à Ginette de tous les élèves, quelles que soient les ressources financières de la famille ou le lieu de résidence</a:t>
            </a:r>
          </a:p>
          <a:p>
            <a:pPr>
              <a:spcBef>
                <a:spcPct val="20000"/>
              </a:spcBef>
            </a:pPr>
            <a:endParaRPr lang="fr-FR" sz="1800" dirty="0" smtClean="0">
              <a:solidFill>
                <a:srgbClr val="006B98"/>
              </a:solidFill>
            </a:endParaRPr>
          </a:p>
          <a:p>
            <a:pPr>
              <a:spcBef>
                <a:spcPct val="20000"/>
              </a:spcBef>
            </a:pPr>
            <a:r>
              <a:rPr lang="fr-FR" sz="1800" dirty="0" smtClean="0">
                <a:solidFill>
                  <a:srgbClr val="006B98"/>
                </a:solidFill>
              </a:rPr>
              <a:t>Pour </a:t>
            </a:r>
            <a:r>
              <a:rPr lang="fr-FR" sz="1800" dirty="0">
                <a:solidFill>
                  <a:srgbClr val="006B98"/>
                </a:solidFill>
              </a:rPr>
              <a:t>qui ?</a:t>
            </a:r>
          </a:p>
          <a:p>
            <a:pPr>
              <a:spcBef>
                <a:spcPts val="600"/>
              </a:spcBef>
            </a:pPr>
            <a:r>
              <a:rPr lang="fr-FR" sz="1600" dirty="0">
                <a:solidFill>
                  <a:schemeClr val="tx2"/>
                </a:solidFill>
              </a:rPr>
              <a:t>Les jeunes issus de familles ne pouvant </a:t>
            </a:r>
            <a:r>
              <a:rPr lang="fr-FR" sz="1600" dirty="0" smtClean="0">
                <a:solidFill>
                  <a:schemeClr val="tx2"/>
                </a:solidFill>
              </a:rPr>
              <a:t>offrir à </a:t>
            </a:r>
            <a:r>
              <a:rPr lang="fr-FR" sz="1600" dirty="0">
                <a:solidFill>
                  <a:schemeClr val="tx2"/>
                </a:solidFill>
              </a:rPr>
              <a:t>leur enfant des conditions d’étude </a:t>
            </a:r>
            <a:r>
              <a:rPr lang="fr-FR" sz="1600" dirty="0" smtClean="0">
                <a:solidFill>
                  <a:schemeClr val="tx2"/>
                </a:solidFill>
              </a:rPr>
              <a:t>optimales</a:t>
            </a:r>
          </a:p>
          <a:p>
            <a:pPr>
              <a:spcBef>
                <a:spcPct val="20000"/>
              </a:spcBef>
            </a:pPr>
            <a:endParaRPr lang="fr-FR" sz="1400" dirty="0" smtClean="0">
              <a:solidFill>
                <a:schemeClr val="tx2"/>
              </a:solidFill>
            </a:endParaRPr>
          </a:p>
          <a:p>
            <a:r>
              <a:rPr lang="fr-FR" sz="1800" dirty="0" smtClean="0">
                <a:solidFill>
                  <a:srgbClr val="006B98"/>
                </a:solidFill>
              </a:rPr>
              <a:t>En pratique : </a:t>
            </a:r>
          </a:p>
          <a:p>
            <a:pPr>
              <a:spcBef>
                <a:spcPts val="600"/>
              </a:spcBef>
            </a:pPr>
            <a:r>
              <a:rPr lang="fr-FR" sz="1600" dirty="0" smtClean="0">
                <a:solidFill>
                  <a:schemeClr val="tx2"/>
                </a:solidFill>
              </a:rPr>
              <a:t>Etre boursier de l’Enseignement Supérieur (niveaux CROUS 0bis à 7)</a:t>
            </a:r>
          </a:p>
          <a:p>
            <a:pPr>
              <a:spcBef>
                <a:spcPts val="600"/>
              </a:spcBef>
            </a:pPr>
            <a:endParaRPr lang="fr-FR" sz="1400" dirty="0" smtClean="0">
              <a:solidFill>
                <a:schemeClr val="tx2"/>
              </a:solidFill>
            </a:endParaRPr>
          </a:p>
          <a:p>
            <a:pPr>
              <a:spcBef>
                <a:spcPct val="20000"/>
              </a:spcBef>
            </a:pPr>
            <a:r>
              <a:rPr lang="fr-FR" sz="1800" dirty="0" smtClean="0">
                <a:solidFill>
                  <a:srgbClr val="006B98"/>
                </a:solidFill>
              </a:rPr>
              <a:t>Ce que nous offrons :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fr-FR" sz="1600" dirty="0" smtClean="0">
                <a:solidFill>
                  <a:schemeClr val="tx2"/>
                </a:solidFill>
              </a:rPr>
              <a:t> Une réponse avant les premiers résultats de </a:t>
            </a:r>
            <a:r>
              <a:rPr lang="fr-FR" sz="1600" dirty="0" err="1" smtClean="0">
                <a:solidFill>
                  <a:schemeClr val="tx2"/>
                </a:solidFill>
              </a:rPr>
              <a:t>Parcoursup</a:t>
            </a:r>
            <a:endParaRPr lang="fr-FR" sz="1600" dirty="0" smtClean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  <a:buFontTx/>
              <a:buChar char="-"/>
            </a:pPr>
            <a:r>
              <a:rPr lang="fr-FR" sz="1600" dirty="0" smtClean="0">
                <a:solidFill>
                  <a:schemeClr val="tx2"/>
                </a:solidFill>
              </a:rPr>
              <a:t> Un rabais significatif sur le prix de la pension (déjà calculée selon les ressources de la famille)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fr-FR" sz="1600" dirty="0" smtClean="0">
                <a:solidFill>
                  <a:schemeClr val="tx2"/>
                </a:solidFill>
              </a:rPr>
              <a:t> Une prise en charge de certains frais annexes auxquels les élèves sont exposés</a:t>
            </a:r>
          </a:p>
          <a:p>
            <a:endParaRPr lang="fr-FR" sz="1400" dirty="0" smtClean="0"/>
          </a:p>
          <a:p>
            <a:pPr>
              <a:spcBef>
                <a:spcPct val="20000"/>
              </a:spcBef>
            </a:pPr>
            <a:endParaRPr lang="fr-FR" sz="1400" dirty="0">
              <a:solidFill>
                <a:schemeClr val="tx2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2018-2019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421ED3-FA0F-4135-9656-B3202C5B47A0}" type="slidenum">
              <a:rPr lang="fr-FR" smtClean="0"/>
              <a:pPr>
                <a:defRPr/>
              </a:pPr>
              <a:t>32</a:t>
            </a:fld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136007" y="-171400"/>
            <a:ext cx="6332537" cy="863600"/>
          </a:xfrm>
        </p:spPr>
        <p:txBody>
          <a:bodyPr/>
          <a:lstStyle/>
          <a:p>
            <a:r>
              <a:rPr lang="fr-FR" sz="2800" dirty="0" smtClean="0"/>
              <a:t>« Ginette Solidarité »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1196752"/>
            <a:ext cx="8713787" cy="5112568"/>
          </a:xfrm>
          <a:ln>
            <a:solidFill>
              <a:srgbClr val="66CCFF"/>
            </a:solidFill>
          </a:ln>
        </p:spPr>
        <p:txBody>
          <a:bodyPr>
            <a:normAutofit/>
          </a:bodyPr>
          <a:lstStyle/>
          <a:p>
            <a:r>
              <a:rPr lang="fr-FR" sz="2000" dirty="0" smtClean="0">
                <a:solidFill>
                  <a:srgbClr val="006B98"/>
                </a:solidFill>
              </a:rPr>
              <a:t>Si vous ne correspondez pas aux critères de </a:t>
            </a:r>
            <a:r>
              <a:rPr lang="fr-FR" sz="2000" b="1" dirty="0" smtClean="0">
                <a:solidFill>
                  <a:srgbClr val="006B98"/>
                </a:solidFill>
              </a:rPr>
              <a:t>l’internat de la réussite</a:t>
            </a:r>
            <a:r>
              <a:rPr lang="fr-FR" sz="2000" dirty="0" smtClean="0">
                <a:solidFill>
                  <a:srgbClr val="006B98"/>
                </a:solidFill>
              </a:rPr>
              <a:t>, d'autres aides peuvent être envisagées :</a:t>
            </a:r>
          </a:p>
          <a:p>
            <a:pPr marL="355600" indent="271463">
              <a:buFontTx/>
              <a:buNone/>
            </a:pPr>
            <a:endParaRPr lang="fr-FR" sz="2000" dirty="0" smtClean="0">
              <a:solidFill>
                <a:srgbClr val="006B98"/>
              </a:solidFill>
            </a:endParaRPr>
          </a:p>
          <a:p>
            <a:pPr marL="627063" indent="-271463">
              <a:buFontTx/>
              <a:buChar char="-"/>
            </a:pPr>
            <a:r>
              <a:rPr lang="fr-FR" sz="2000" b="1" dirty="0" smtClean="0">
                <a:solidFill>
                  <a:srgbClr val="006B98"/>
                </a:solidFill>
              </a:rPr>
              <a:t>Bourse ou un prêt d’honneur </a:t>
            </a:r>
            <a:r>
              <a:rPr lang="fr-FR" sz="2000" dirty="0" smtClean="0">
                <a:solidFill>
                  <a:srgbClr val="006B98"/>
                </a:solidFill>
              </a:rPr>
              <a:t>pour une partie des frais de scolarité et de pension grâce à la solidarité des Anciens.</a:t>
            </a:r>
          </a:p>
          <a:p>
            <a:pPr marL="627063" indent="-271463">
              <a:buNone/>
            </a:pPr>
            <a:r>
              <a:rPr lang="fr-FR" sz="2000" dirty="0" smtClean="0">
                <a:solidFill>
                  <a:srgbClr val="006B98"/>
                </a:solidFill>
              </a:rPr>
              <a:t>	Entre mars et mai 2019, durant la procédure </a:t>
            </a:r>
            <a:r>
              <a:rPr lang="fr-FR" sz="2000" dirty="0" err="1" smtClean="0">
                <a:solidFill>
                  <a:srgbClr val="006B98"/>
                </a:solidFill>
              </a:rPr>
              <a:t>Parcoursup</a:t>
            </a:r>
            <a:r>
              <a:rPr lang="fr-FR" sz="2000" dirty="0" smtClean="0">
                <a:solidFill>
                  <a:srgbClr val="006B98"/>
                </a:solidFill>
              </a:rPr>
              <a:t>, la commission  </a:t>
            </a:r>
            <a:r>
              <a:rPr lang="fr-FR" sz="2000" i="1" dirty="0" smtClean="0">
                <a:solidFill>
                  <a:srgbClr val="006B98"/>
                </a:solidFill>
              </a:rPr>
              <a:t>Ginette Solidarité </a:t>
            </a:r>
            <a:r>
              <a:rPr lang="fr-FR" sz="2000" dirty="0" smtClean="0">
                <a:solidFill>
                  <a:srgbClr val="006B98"/>
                </a:solidFill>
              </a:rPr>
              <a:t>examine les demandes. Elle communique aux familles une réponse avant la date limite des vœux.</a:t>
            </a:r>
          </a:p>
          <a:p>
            <a:pPr marL="627063" indent="-271463">
              <a:buFontTx/>
              <a:buNone/>
            </a:pPr>
            <a:endParaRPr lang="fr-FR" sz="2000" dirty="0" smtClean="0">
              <a:solidFill>
                <a:srgbClr val="006B98"/>
              </a:solidFill>
            </a:endParaRPr>
          </a:p>
          <a:p>
            <a:pPr marL="627063" indent="-271463">
              <a:buFontTx/>
              <a:buNone/>
            </a:pPr>
            <a:r>
              <a:rPr lang="fr-FR" sz="2000" dirty="0" smtClean="0">
                <a:solidFill>
                  <a:srgbClr val="006B98"/>
                </a:solidFill>
              </a:rPr>
              <a:t> - Des </a:t>
            </a:r>
            <a:r>
              <a:rPr lang="fr-FR" sz="2000" b="1" dirty="0" smtClean="0">
                <a:solidFill>
                  <a:srgbClr val="006B98"/>
                </a:solidFill>
              </a:rPr>
              <a:t>bourses</a:t>
            </a:r>
            <a:r>
              <a:rPr lang="fr-FR" sz="2000" dirty="0" smtClean="0">
                <a:solidFill>
                  <a:srgbClr val="006B98"/>
                </a:solidFill>
              </a:rPr>
              <a:t> sont aussi proposées par des </a:t>
            </a:r>
            <a:r>
              <a:rPr lang="fr-FR" sz="2000" b="1" dirty="0" smtClean="0">
                <a:solidFill>
                  <a:srgbClr val="006B98"/>
                </a:solidFill>
              </a:rPr>
              <a:t>partenaires</a:t>
            </a:r>
            <a:r>
              <a:rPr lang="fr-FR" sz="2000" dirty="0" smtClean="0">
                <a:solidFill>
                  <a:srgbClr val="006B98"/>
                </a:solidFill>
              </a:rPr>
              <a:t> institutionnels (Grandes Ecoles, Banques, Entreprises, etc.).  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2018-2019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211960" y="0"/>
            <a:ext cx="4968552" cy="504056"/>
          </a:xfrm>
        </p:spPr>
        <p:txBody>
          <a:bodyPr/>
          <a:lstStyle/>
          <a:p>
            <a:r>
              <a:rPr lang="fr-FR" sz="2800" dirty="0" smtClean="0"/>
              <a:t>La procédure d’admission</a:t>
            </a:r>
          </a:p>
        </p:txBody>
      </p:sp>
      <p:pic>
        <p:nvPicPr>
          <p:cNvPr id="44035" name="Picture 4" descr="IMG_38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053629"/>
            <a:ext cx="5761037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2018-2019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421ED3-FA0F-4135-9656-B3202C5B47A0}" type="slidenum">
              <a:rPr lang="fr-FR" smtClean="0"/>
              <a:pPr>
                <a:defRPr/>
              </a:pPr>
              <a:t>34</a:t>
            </a:fld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251520" y="5478323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fr-FR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fr-FR" dirty="0" smtClean="0">
              <a:solidFill>
                <a:srgbClr val="006B98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131840" y="0"/>
            <a:ext cx="5904656" cy="594320"/>
          </a:xfrm>
        </p:spPr>
        <p:txBody>
          <a:bodyPr/>
          <a:lstStyle/>
          <a:p>
            <a:pPr eaLnBrk="1" hangingPunct="1"/>
            <a:r>
              <a:rPr lang="fr-FR" sz="2800" dirty="0" smtClean="0"/>
              <a:t>Procédure d’admission en CPGE</a:t>
            </a:r>
            <a:endParaRPr lang="fr-FR" sz="1600" dirty="0" smtClean="0">
              <a:latin typeface="Monotype Corsiva" pitchFamily="66" charset="0"/>
            </a:endParaRPr>
          </a:p>
        </p:txBody>
      </p:sp>
      <p:sp>
        <p:nvSpPr>
          <p:cNvPr id="78854" name="Rectangle 6"/>
          <p:cNvSpPr>
            <a:spLocks noChangeArrowheads="1"/>
          </p:cNvSpPr>
          <p:nvPr/>
        </p:nvSpPr>
        <p:spPr bwMode="auto">
          <a:xfrm>
            <a:off x="323528" y="980728"/>
            <a:ext cx="8496944" cy="4683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fr-FR" b="1" dirty="0" smtClean="0">
                <a:solidFill>
                  <a:srgbClr val="006B98"/>
                </a:solidFill>
              </a:rPr>
              <a:t>Janvier 2019 </a:t>
            </a:r>
            <a:r>
              <a:rPr lang="fr-FR" dirty="0" smtClean="0">
                <a:solidFill>
                  <a:srgbClr val="006B98"/>
                </a:solidFill>
              </a:rPr>
              <a:t>: ouverture de </a:t>
            </a:r>
            <a:r>
              <a:rPr lang="fr-FR" dirty="0" err="1" smtClean="0">
                <a:solidFill>
                  <a:srgbClr val="006B98"/>
                </a:solidFill>
              </a:rPr>
              <a:t>Parcoursup</a:t>
            </a:r>
            <a:r>
              <a:rPr lang="fr-FR" dirty="0" smtClean="0">
                <a:solidFill>
                  <a:srgbClr val="006B98"/>
                </a:solidFill>
              </a:rPr>
              <a:t> pour l’inscription et la saisie des vœux.</a:t>
            </a:r>
          </a:p>
          <a:p>
            <a:pPr marL="342900" indent="-342900" eaLnBrk="0" hangingPunct="0">
              <a:spcBef>
                <a:spcPts val="1200"/>
              </a:spcBef>
              <a:buFont typeface="Wingdings" pitchFamily="2" charset="2"/>
              <a:buChar char="§"/>
            </a:pPr>
            <a:r>
              <a:rPr lang="fr-FR" sz="2800" dirty="0" smtClean="0">
                <a:solidFill>
                  <a:srgbClr val="006B98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fr-FR" b="1" dirty="0" smtClean="0">
                <a:solidFill>
                  <a:srgbClr val="006B98"/>
                </a:solidFill>
              </a:rPr>
              <a:t>Mars 2019 </a:t>
            </a:r>
            <a:r>
              <a:rPr lang="fr-FR" dirty="0" smtClean="0">
                <a:solidFill>
                  <a:srgbClr val="006B98"/>
                </a:solidFill>
              </a:rPr>
              <a:t>: clôture des vœux sur la plateforme, le chef d’établissement du lycée d’origine émet un avis sur chaque vœu et transmet les  fiches </a:t>
            </a:r>
            <a:r>
              <a:rPr lang="fr-FR" i="1" dirty="0" smtClean="0">
                <a:solidFill>
                  <a:srgbClr val="006B98"/>
                </a:solidFill>
              </a:rPr>
              <a:t>Avenir</a:t>
            </a:r>
            <a:r>
              <a:rPr lang="fr-FR" dirty="0" smtClean="0">
                <a:solidFill>
                  <a:srgbClr val="006B98"/>
                </a:solidFill>
              </a:rPr>
              <a:t>  aux CPGE.</a:t>
            </a:r>
          </a:p>
          <a:p>
            <a:pPr marL="342900" indent="-342900" eaLnBrk="0" hangingPunct="0">
              <a:spcBef>
                <a:spcPts val="1200"/>
              </a:spcBef>
              <a:buFont typeface="Wingdings" pitchFamily="2" charset="2"/>
              <a:buChar char="§"/>
            </a:pPr>
            <a:r>
              <a:rPr lang="fr-FR" b="1" dirty="0" smtClean="0">
                <a:solidFill>
                  <a:srgbClr val="006B98"/>
                </a:solidFill>
              </a:rPr>
              <a:t>Mai 2019 </a:t>
            </a:r>
            <a:r>
              <a:rPr lang="fr-FR" dirty="0" smtClean="0">
                <a:solidFill>
                  <a:srgbClr val="006B98"/>
                </a:solidFill>
              </a:rPr>
              <a:t>: publication des propositions sur la plateforme et acceptation des propositions par les lycéens.</a:t>
            </a:r>
          </a:p>
          <a:p>
            <a:pPr marL="342900" indent="-342900" eaLnBrk="0" hangingPunct="0">
              <a:spcBef>
                <a:spcPts val="1200"/>
              </a:spcBef>
              <a:buFont typeface="Wingdings" pitchFamily="2" charset="2"/>
              <a:buChar char="§"/>
            </a:pPr>
            <a:r>
              <a:rPr lang="fr-FR" b="1" dirty="0" smtClean="0">
                <a:solidFill>
                  <a:srgbClr val="006B98"/>
                </a:solidFill>
              </a:rPr>
              <a:t>Juillet 2019 </a:t>
            </a:r>
            <a:r>
              <a:rPr lang="fr-FR" dirty="0" smtClean="0">
                <a:solidFill>
                  <a:srgbClr val="006B98"/>
                </a:solidFill>
              </a:rPr>
              <a:t>: fin de la phase d’inscription</a:t>
            </a: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endParaRPr lang="fr-FR" dirty="0" smtClean="0">
              <a:solidFill>
                <a:srgbClr val="006B98"/>
              </a:solidFill>
            </a:endParaRPr>
          </a:p>
          <a:p>
            <a:pPr marL="342900" indent="-342900" algn="ctr" eaLnBrk="0" hangingPunct="0">
              <a:spcBef>
                <a:spcPct val="20000"/>
              </a:spcBef>
            </a:pPr>
            <a:r>
              <a:rPr lang="fr-FR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fr-FR" dirty="0" smtClean="0">
              <a:solidFill>
                <a:srgbClr val="006B98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endParaRPr lang="fr-FR" dirty="0" smtClean="0">
              <a:solidFill>
                <a:srgbClr val="006B98"/>
              </a:solidFill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2018-2019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427984" y="44624"/>
            <a:ext cx="3816424" cy="504056"/>
          </a:xfrm>
        </p:spPr>
        <p:txBody>
          <a:bodyPr/>
          <a:lstStyle/>
          <a:p>
            <a:pPr eaLnBrk="1" hangingPunct="1"/>
            <a:r>
              <a:rPr lang="fr-FR" sz="2800" dirty="0" smtClean="0"/>
              <a:t>Les pièces du dossier</a:t>
            </a:r>
            <a:endParaRPr lang="fr-FR" sz="3200" dirty="0" smtClean="0">
              <a:latin typeface="Monotype Corsiva" pitchFamily="66" charset="0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2018-2019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421ED3-FA0F-4135-9656-B3202C5B47A0}" type="slidenum">
              <a:rPr lang="fr-FR" smtClean="0"/>
              <a:pPr>
                <a:defRPr/>
              </a:pPr>
              <a:t>36</a:t>
            </a:fld>
            <a:endParaRPr lang="fr-FR"/>
          </a:p>
        </p:txBody>
      </p:sp>
      <p:sp>
        <p:nvSpPr>
          <p:cNvPr id="118785" name="Rectangle 1"/>
          <p:cNvSpPr>
            <a:spLocks noChangeArrowheads="1"/>
          </p:cNvSpPr>
          <p:nvPr/>
        </p:nvSpPr>
        <p:spPr bwMode="auto">
          <a:xfrm>
            <a:off x="107504" y="1390709"/>
            <a:ext cx="8928992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77800" indent="-177800">
              <a:spcAft>
                <a:spcPts val="1200"/>
              </a:spcAft>
              <a:buFont typeface="Arial" pitchFamily="34" charset="0"/>
              <a:buChar char="•"/>
            </a:pPr>
            <a:r>
              <a:rPr lang="fr-FR" sz="1600" b="1" dirty="0" smtClean="0">
                <a:solidFill>
                  <a:srgbClr val="006B9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La fiche Avenir</a:t>
            </a:r>
            <a:r>
              <a:rPr lang="fr-FR" sz="1600" dirty="0" smtClean="0">
                <a:solidFill>
                  <a:srgbClr val="006B9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: transmise via </a:t>
            </a:r>
            <a:r>
              <a:rPr lang="fr-FR" sz="1600" dirty="0" err="1" smtClean="0">
                <a:solidFill>
                  <a:srgbClr val="006B9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Parcoursup</a:t>
            </a:r>
            <a:endParaRPr lang="fr-FR" sz="1600" dirty="0" smtClean="0">
              <a:solidFill>
                <a:srgbClr val="006B98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177800" marR="0" lvl="0" indent="-177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006B98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Bulletins de Terminale</a:t>
            </a:r>
            <a:r>
              <a:rPr kumimoji="0" lang="fr-FR" sz="1600" b="0" i="0" u="none" strike="noStrike" cap="none" normalizeH="0" dirty="0" smtClean="0">
                <a:ln>
                  <a:noFill/>
                </a:ln>
                <a:solidFill>
                  <a:srgbClr val="006B98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: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006B98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transmis via PARCOURSUP</a:t>
            </a:r>
          </a:p>
          <a:p>
            <a:pPr marL="177800" lvl="0" indent="-177800" eaLnBrk="0" hangingPunct="0">
              <a:spcAft>
                <a:spcPts val="1200"/>
              </a:spcAft>
              <a:buFont typeface="Arial" pitchFamily="34" charset="0"/>
              <a:buChar char="•"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006B98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Bulletins de Première</a:t>
            </a:r>
            <a:r>
              <a:rPr lang="fr-FR" sz="1600" dirty="0" smtClean="0">
                <a:solidFill>
                  <a:srgbClr val="006B9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: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006B98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transmis via PARCOURSUP</a:t>
            </a:r>
          </a:p>
          <a:p>
            <a:pPr marL="177800" marR="0" lvl="0" indent="-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fr-FR" sz="1600" b="1" i="0" u="none" strike="noStrike" cap="none" normalizeH="0" baseline="0" dirty="0" smtClean="0">
                <a:ln>
                  <a:noFill/>
                </a:ln>
                <a:solidFill>
                  <a:srgbClr val="006B98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Le projet de formation motivé</a:t>
            </a:r>
            <a:r>
              <a:rPr kumimoji="0" lang="fr-FR" sz="1600" b="0" i="0" u="none" strike="noStrike" cap="none" normalizeH="0" baseline="0" dirty="0" smtClean="0">
                <a:ln>
                  <a:noFill/>
                </a:ln>
                <a:solidFill>
                  <a:srgbClr val="006B98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à transmettre via PARCOURSUP </a:t>
            </a:r>
          </a:p>
          <a:p>
            <a:pPr marL="177800" marR="0" lvl="0" indent="-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fr-FR" sz="1600" b="1" dirty="0" smtClean="0">
                <a:solidFill>
                  <a:srgbClr val="006B9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EN OUTRE:</a:t>
            </a:r>
          </a:p>
          <a:p>
            <a:pPr marL="177800" marR="0" lvl="0" indent="-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fr-FR" sz="1600" b="1" dirty="0" smtClean="0">
                <a:solidFill>
                  <a:srgbClr val="006B9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Pour candidater à l’internat: entre </a:t>
            </a:r>
            <a:r>
              <a:rPr lang="fr-FR" sz="1600" b="1" dirty="0" err="1" smtClean="0">
                <a:solidFill>
                  <a:srgbClr val="006B9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mi-fevrier</a:t>
            </a:r>
            <a:r>
              <a:rPr lang="fr-FR" sz="1600" b="1" dirty="0" smtClean="0">
                <a:solidFill>
                  <a:srgbClr val="006B9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et mi-mars se rendre sur le site de Ginette www.bginette.com</a:t>
            </a:r>
            <a:endParaRPr kumimoji="0" lang="fr-FR" sz="1600" b="1" i="0" u="none" strike="noStrike" cap="none" normalizeH="0" baseline="0" dirty="0" smtClean="0">
              <a:ln>
                <a:noFill/>
              </a:ln>
              <a:solidFill>
                <a:srgbClr val="006B98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177800" lvl="0" indent="-177800" eaLnBrk="0" hangingPunct="0">
              <a:spcAft>
                <a:spcPts val="1200"/>
              </a:spcAft>
            </a:pPr>
            <a:r>
              <a:rPr lang="fr-FR" sz="1600" dirty="0" smtClean="0">
                <a:solidFill>
                  <a:srgbClr val="006B9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r>
              <a:rPr lang="fr-FR" sz="1600" b="1" i="1" dirty="0" smtClean="0">
                <a:solidFill>
                  <a:srgbClr val="006B9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Lettre de présentation personnelle </a:t>
            </a:r>
            <a:r>
              <a:rPr lang="fr-FR" sz="1600" dirty="0" smtClean="0">
                <a:solidFill>
                  <a:srgbClr val="006B9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(goûts, centres d'intérêt, activités, défauts et qualités, environnement familial </a:t>
            </a:r>
            <a:r>
              <a:rPr lang="fr-FR" sz="1600" dirty="0" err="1" smtClean="0">
                <a:solidFill>
                  <a:srgbClr val="006B9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etc</a:t>
            </a:r>
            <a:r>
              <a:rPr lang="fr-FR" sz="1600" dirty="0" smtClean="0">
                <a:solidFill>
                  <a:srgbClr val="006B9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)</a:t>
            </a:r>
          </a:p>
          <a:p>
            <a:pPr marL="177800" lvl="0" indent="-177800" eaLnBrk="0" hangingPunct="0">
              <a:spcAft>
                <a:spcPts val="1200"/>
              </a:spcAft>
            </a:pPr>
            <a:r>
              <a:rPr lang="fr-FR" sz="1600" dirty="0" smtClean="0">
                <a:solidFill>
                  <a:srgbClr val="006B9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</a:t>
            </a:r>
            <a:r>
              <a:rPr lang="fr-FR" sz="1600" b="1" i="1" dirty="0" smtClean="0">
                <a:solidFill>
                  <a:srgbClr val="006B98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Fiche d’internat</a:t>
            </a:r>
          </a:p>
          <a:p>
            <a:pPr marL="627063" indent="-271463" eaLnBrk="0" hangingPunct="0">
              <a:spcAft>
                <a:spcPts val="1200"/>
              </a:spcAft>
              <a:buFont typeface="Wingdings" pitchFamily="2" charset="2"/>
              <a:buChar char="F"/>
            </a:pPr>
            <a:r>
              <a:rPr lang="fr-FR" sz="1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Recommandation : </a:t>
            </a:r>
            <a:r>
              <a:rPr lang="fr-FR" sz="1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être spontané, libre et vrai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3568" y="404664"/>
            <a:ext cx="7772400" cy="1143000"/>
          </a:xfrm>
        </p:spPr>
        <p:txBody>
          <a:bodyPr/>
          <a:lstStyle/>
          <a:p>
            <a:pPr eaLnBrk="1" hangingPunct="1"/>
            <a:r>
              <a:rPr lang="fr-FR" sz="3600" dirty="0" smtClean="0"/>
              <a:t>Notre devise</a:t>
            </a:r>
            <a:endParaRPr lang="fr-FR" sz="4000" dirty="0" smtClean="0">
              <a:latin typeface="Monotype Corsiva" pitchFamily="66" charset="0"/>
            </a:endParaRPr>
          </a:p>
        </p:txBody>
      </p:sp>
      <p:pic>
        <p:nvPicPr>
          <p:cNvPr id="58372" name="Picture 7" descr="IMG_36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375691"/>
            <a:ext cx="5617046" cy="421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331640" y="5661248"/>
            <a:ext cx="6400800" cy="719137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r>
              <a:rPr lang="fr-FR" sz="4000" dirty="0" smtClean="0">
                <a:solidFill>
                  <a:schemeClr val="tx2"/>
                </a:solidFill>
              </a:rPr>
              <a:t>SERVIR !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2018-2019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421ED3-FA0F-4135-9656-B3202C5B47A0}" type="slidenum">
              <a:rPr lang="fr-FR" smtClean="0"/>
              <a:pPr>
                <a:defRPr/>
              </a:pPr>
              <a:t>37</a:t>
            </a:fld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224136" y="620688"/>
            <a:ext cx="6732240" cy="650776"/>
          </a:xfrm>
        </p:spPr>
        <p:txBody>
          <a:bodyPr/>
          <a:lstStyle/>
          <a:p>
            <a:pPr eaLnBrk="1" hangingPunct="1"/>
            <a:r>
              <a:rPr lang="fr-FR" sz="2800" dirty="0" smtClean="0"/>
              <a:t>Une journée type à Ginette</a:t>
            </a:r>
          </a:p>
        </p:txBody>
      </p:sp>
      <p:graphicFrame>
        <p:nvGraphicFramePr>
          <p:cNvPr id="50216" name="Group 40"/>
          <p:cNvGraphicFramePr>
            <a:graphicFrameLocks noGrp="1"/>
          </p:cNvGraphicFramePr>
          <p:nvPr/>
        </p:nvGraphicFramePr>
        <p:xfrm>
          <a:off x="2195736" y="1268760"/>
          <a:ext cx="4876800" cy="5181600"/>
        </p:xfrm>
        <a:graphic>
          <a:graphicData uri="http://schemas.openxmlformats.org/drawingml/2006/table">
            <a:tbl>
              <a:tblPr/>
              <a:tblGrid>
                <a:gridCol w="1516063"/>
                <a:gridCol w="3360737"/>
              </a:tblGrid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7 h 30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Lever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8 h 15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Cours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10 h 30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Cours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12 h 30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Repas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13 h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Récréation, sport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14 h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Cours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16 h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Étude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20 h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Repas et récréation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20 h 50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Étude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23 h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Coucher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2018-2019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421ED3-FA0F-4135-9656-B3202C5B47A0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86" name="Rectangle 62"/>
          <p:cNvSpPr>
            <a:spLocks noChangeArrowheads="1"/>
          </p:cNvSpPr>
          <p:nvPr/>
        </p:nvSpPr>
        <p:spPr bwMode="auto">
          <a:xfrm>
            <a:off x="2051720" y="-17140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anchor="ctr"/>
          <a:lstStyle/>
          <a:p>
            <a:pPr algn="ctr" eaLnBrk="0" hangingPunct="0">
              <a:defRPr/>
            </a:pPr>
            <a:r>
              <a:rPr lang="fr-FR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Filières et voies des prépas à Ginette</a:t>
            </a:r>
          </a:p>
        </p:txBody>
      </p:sp>
      <p:sp>
        <p:nvSpPr>
          <p:cNvPr id="29699" name="Rectangle 63"/>
          <p:cNvSpPr>
            <a:spLocks noChangeArrowheads="1"/>
          </p:cNvSpPr>
          <p:nvPr/>
        </p:nvSpPr>
        <p:spPr bwMode="auto">
          <a:xfrm>
            <a:off x="395536" y="1052736"/>
            <a:ext cx="2057400" cy="1524000"/>
          </a:xfrm>
          <a:prstGeom prst="rect">
            <a:avLst/>
          </a:prstGeom>
          <a:solidFill>
            <a:srgbClr val="EB2BC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/>
              <a:t>Écoles </a:t>
            </a:r>
          </a:p>
          <a:p>
            <a:pPr algn="ctr"/>
            <a:r>
              <a:rPr lang="fr-FR"/>
              <a:t>d’agronomie</a:t>
            </a:r>
            <a:endParaRPr lang="fr-FR" sz="1200"/>
          </a:p>
          <a:p>
            <a:pPr algn="ctr"/>
            <a:r>
              <a:rPr lang="fr-FR" sz="1200"/>
              <a:t>Écoles Normales Supérieures</a:t>
            </a:r>
          </a:p>
          <a:p>
            <a:pPr algn="ctr"/>
            <a:r>
              <a:rPr lang="fr-FR" sz="1200"/>
              <a:t>Agro-ParisTech</a:t>
            </a:r>
          </a:p>
          <a:p>
            <a:pPr algn="ctr"/>
            <a:r>
              <a:rPr lang="fr-FR" sz="1200"/>
              <a:t>Ecoles Nationales d’Agronomie</a:t>
            </a:r>
          </a:p>
          <a:p>
            <a:pPr algn="ctr"/>
            <a:r>
              <a:rPr lang="fr-FR" sz="1200"/>
              <a:t>Écoles vétérinaires</a:t>
            </a:r>
          </a:p>
        </p:txBody>
      </p:sp>
      <p:sp>
        <p:nvSpPr>
          <p:cNvPr id="29700" name="Rectangle 64"/>
          <p:cNvSpPr>
            <a:spLocks noChangeArrowheads="1"/>
          </p:cNvSpPr>
          <p:nvPr/>
        </p:nvSpPr>
        <p:spPr bwMode="auto">
          <a:xfrm>
            <a:off x="2681536" y="1052736"/>
            <a:ext cx="3840163" cy="1524000"/>
          </a:xfrm>
          <a:prstGeom prst="rect">
            <a:avLst/>
          </a:prstGeom>
          <a:solidFill>
            <a:srgbClr val="CC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 dirty="0">
                <a:solidFill>
                  <a:srgbClr val="000099"/>
                </a:solidFill>
              </a:rPr>
              <a:t>Écoles d’Ingénieurs</a:t>
            </a:r>
          </a:p>
          <a:p>
            <a:pPr algn="ctr"/>
            <a:r>
              <a:rPr lang="fr-FR" sz="1200" dirty="0">
                <a:solidFill>
                  <a:srgbClr val="000099"/>
                </a:solidFill>
              </a:rPr>
              <a:t>Écoles Normales Supérieures</a:t>
            </a:r>
          </a:p>
          <a:p>
            <a:pPr algn="ctr"/>
            <a:r>
              <a:rPr lang="fr-FR" sz="1200" dirty="0">
                <a:solidFill>
                  <a:srgbClr val="000099"/>
                </a:solidFill>
              </a:rPr>
              <a:t>Ecole Polytechnique</a:t>
            </a:r>
          </a:p>
          <a:p>
            <a:pPr algn="ctr"/>
            <a:r>
              <a:rPr lang="fr-FR" sz="1200" dirty="0">
                <a:solidFill>
                  <a:srgbClr val="000099"/>
                </a:solidFill>
              </a:rPr>
              <a:t>Concours commun Mines Ponts</a:t>
            </a:r>
          </a:p>
          <a:p>
            <a:pPr algn="ctr"/>
            <a:r>
              <a:rPr lang="fr-FR" sz="1200" dirty="0">
                <a:solidFill>
                  <a:srgbClr val="000099"/>
                </a:solidFill>
              </a:rPr>
              <a:t>Concours commun </a:t>
            </a:r>
            <a:r>
              <a:rPr lang="fr-FR" sz="1200" dirty="0" err="1" smtClean="0">
                <a:solidFill>
                  <a:srgbClr val="000099"/>
                </a:solidFill>
              </a:rPr>
              <a:t>CentraleSupélec</a:t>
            </a:r>
            <a:endParaRPr lang="fr-FR" sz="1200" dirty="0">
              <a:solidFill>
                <a:srgbClr val="000099"/>
              </a:solidFill>
            </a:endParaRPr>
          </a:p>
          <a:p>
            <a:pPr algn="ctr"/>
            <a:r>
              <a:rPr lang="fr-FR" sz="1200" dirty="0">
                <a:solidFill>
                  <a:srgbClr val="000099"/>
                </a:solidFill>
              </a:rPr>
              <a:t>Concours commun </a:t>
            </a:r>
            <a:r>
              <a:rPr lang="fr-FR" sz="1200" dirty="0" smtClean="0">
                <a:solidFill>
                  <a:srgbClr val="000099"/>
                </a:solidFill>
              </a:rPr>
              <a:t>INP</a:t>
            </a:r>
            <a:endParaRPr lang="fr-FR" sz="1200" dirty="0">
              <a:solidFill>
                <a:srgbClr val="000099"/>
              </a:solidFill>
            </a:endParaRPr>
          </a:p>
          <a:p>
            <a:pPr algn="ctr"/>
            <a:r>
              <a:rPr lang="fr-FR" sz="1200" dirty="0">
                <a:solidFill>
                  <a:srgbClr val="000099"/>
                </a:solidFill>
              </a:rPr>
              <a:t>Ecole Nationale des Arts et Métiers, Écoles militaires</a:t>
            </a:r>
          </a:p>
        </p:txBody>
      </p:sp>
      <p:sp>
        <p:nvSpPr>
          <p:cNvPr id="29701" name="Rectangle 65"/>
          <p:cNvSpPr>
            <a:spLocks noChangeArrowheads="1"/>
          </p:cNvSpPr>
          <p:nvPr/>
        </p:nvSpPr>
        <p:spPr bwMode="auto">
          <a:xfrm>
            <a:off x="6594724" y="1052736"/>
            <a:ext cx="2303462" cy="15240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 sz="1800"/>
              <a:t>Écoles de commerce</a:t>
            </a:r>
          </a:p>
          <a:p>
            <a:pPr algn="ctr"/>
            <a:r>
              <a:rPr lang="fr-FR" sz="1200"/>
              <a:t>HEC, ESSEC, ESCP-Europe, </a:t>
            </a:r>
          </a:p>
          <a:p>
            <a:pPr algn="ctr"/>
            <a:r>
              <a:rPr lang="fr-FR" sz="1200"/>
              <a:t>EM Lyon, EDHEC</a:t>
            </a:r>
          </a:p>
          <a:p>
            <a:pPr algn="ctr"/>
            <a:r>
              <a:rPr lang="fr-FR" sz="1200"/>
              <a:t>ECRICOME</a:t>
            </a:r>
          </a:p>
          <a:p>
            <a:pPr algn="ctr"/>
            <a:r>
              <a:rPr lang="fr-FR" sz="1200"/>
              <a:t>Écoles supérieures de commerce</a:t>
            </a:r>
          </a:p>
          <a:p>
            <a:pPr algn="ctr"/>
            <a:endParaRPr lang="fr-FR" sz="1200"/>
          </a:p>
        </p:txBody>
      </p:sp>
      <p:sp>
        <p:nvSpPr>
          <p:cNvPr id="29702" name="Rectangle 66"/>
          <p:cNvSpPr>
            <a:spLocks noChangeArrowheads="1"/>
          </p:cNvSpPr>
          <p:nvPr/>
        </p:nvSpPr>
        <p:spPr bwMode="auto">
          <a:xfrm>
            <a:off x="700336" y="3033936"/>
            <a:ext cx="1219200" cy="914400"/>
          </a:xfrm>
          <a:prstGeom prst="rect">
            <a:avLst/>
          </a:prstGeom>
          <a:solidFill>
            <a:srgbClr val="EB2BC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/>
              <a:t>BCPST 2</a:t>
            </a:r>
          </a:p>
        </p:txBody>
      </p:sp>
      <p:sp>
        <p:nvSpPr>
          <p:cNvPr id="29703" name="Rectangle 67"/>
          <p:cNvSpPr>
            <a:spLocks noChangeArrowheads="1"/>
          </p:cNvSpPr>
          <p:nvPr/>
        </p:nvSpPr>
        <p:spPr bwMode="auto">
          <a:xfrm>
            <a:off x="2418011" y="2957736"/>
            <a:ext cx="914400" cy="914400"/>
          </a:xfrm>
          <a:prstGeom prst="rect">
            <a:avLst/>
          </a:prstGeom>
          <a:solidFill>
            <a:srgbClr val="CC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>
                <a:solidFill>
                  <a:srgbClr val="000099"/>
                </a:solidFill>
              </a:rPr>
              <a:t>MP*</a:t>
            </a:r>
          </a:p>
          <a:p>
            <a:pPr algn="ctr"/>
            <a:r>
              <a:rPr lang="fr-FR">
                <a:solidFill>
                  <a:srgbClr val="000099"/>
                </a:solidFill>
              </a:rPr>
              <a:t>MP</a:t>
            </a:r>
          </a:p>
        </p:txBody>
      </p:sp>
      <p:sp>
        <p:nvSpPr>
          <p:cNvPr id="29704" name="Rectangle 68"/>
          <p:cNvSpPr>
            <a:spLocks noChangeArrowheads="1"/>
          </p:cNvSpPr>
          <p:nvPr/>
        </p:nvSpPr>
        <p:spPr bwMode="auto">
          <a:xfrm>
            <a:off x="3570536" y="2957736"/>
            <a:ext cx="914400" cy="914400"/>
          </a:xfrm>
          <a:prstGeom prst="rect">
            <a:avLst/>
          </a:prstGeom>
          <a:solidFill>
            <a:srgbClr val="CC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>
                <a:solidFill>
                  <a:srgbClr val="000099"/>
                </a:solidFill>
              </a:rPr>
              <a:t>PSI*</a:t>
            </a:r>
          </a:p>
        </p:txBody>
      </p:sp>
      <p:sp>
        <p:nvSpPr>
          <p:cNvPr id="29705" name="Rectangle 69"/>
          <p:cNvSpPr>
            <a:spLocks noChangeArrowheads="1"/>
          </p:cNvSpPr>
          <p:nvPr/>
        </p:nvSpPr>
        <p:spPr bwMode="auto">
          <a:xfrm>
            <a:off x="700336" y="4253136"/>
            <a:ext cx="1219200" cy="914400"/>
          </a:xfrm>
          <a:prstGeom prst="rect">
            <a:avLst/>
          </a:prstGeom>
          <a:solidFill>
            <a:srgbClr val="EB2BC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/>
              <a:t>BCPST 1</a:t>
            </a:r>
          </a:p>
        </p:txBody>
      </p:sp>
      <p:sp>
        <p:nvSpPr>
          <p:cNvPr id="29706" name="Rectangle 70"/>
          <p:cNvSpPr>
            <a:spLocks noChangeArrowheads="1"/>
          </p:cNvSpPr>
          <p:nvPr/>
        </p:nvSpPr>
        <p:spPr bwMode="auto">
          <a:xfrm>
            <a:off x="3214936" y="4253136"/>
            <a:ext cx="914400" cy="914400"/>
          </a:xfrm>
          <a:prstGeom prst="rect">
            <a:avLst/>
          </a:prstGeom>
          <a:solidFill>
            <a:srgbClr val="CC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>
                <a:solidFill>
                  <a:srgbClr val="000099"/>
                </a:solidFill>
              </a:rPr>
              <a:t>MPSI</a:t>
            </a:r>
          </a:p>
        </p:txBody>
      </p:sp>
      <p:sp>
        <p:nvSpPr>
          <p:cNvPr id="29707" name="Rectangle 71"/>
          <p:cNvSpPr>
            <a:spLocks noChangeArrowheads="1"/>
          </p:cNvSpPr>
          <p:nvPr/>
        </p:nvSpPr>
        <p:spPr bwMode="auto">
          <a:xfrm>
            <a:off x="4721474" y="2957736"/>
            <a:ext cx="914400" cy="914400"/>
          </a:xfrm>
          <a:prstGeom prst="rect">
            <a:avLst/>
          </a:prstGeom>
          <a:solidFill>
            <a:srgbClr val="CCFF33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>
                <a:solidFill>
                  <a:srgbClr val="000099"/>
                </a:solidFill>
              </a:rPr>
              <a:t>PC* </a:t>
            </a:r>
          </a:p>
          <a:p>
            <a:pPr algn="ctr"/>
            <a:r>
              <a:rPr lang="fr-FR">
                <a:solidFill>
                  <a:srgbClr val="000099"/>
                </a:solidFill>
              </a:rPr>
              <a:t>PC</a:t>
            </a:r>
          </a:p>
        </p:txBody>
      </p:sp>
      <p:sp>
        <p:nvSpPr>
          <p:cNvPr id="29708" name="Rectangle 72"/>
          <p:cNvSpPr>
            <a:spLocks noChangeArrowheads="1"/>
          </p:cNvSpPr>
          <p:nvPr/>
        </p:nvSpPr>
        <p:spPr bwMode="auto">
          <a:xfrm>
            <a:off x="4362699" y="4262661"/>
            <a:ext cx="1066800" cy="914400"/>
          </a:xfrm>
          <a:prstGeom prst="rect">
            <a:avLst/>
          </a:prstGeom>
          <a:solidFill>
            <a:srgbClr val="CCFF33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>
                <a:solidFill>
                  <a:srgbClr val="000099"/>
                </a:solidFill>
              </a:rPr>
              <a:t>PCSI</a:t>
            </a:r>
          </a:p>
        </p:txBody>
      </p:sp>
      <p:sp>
        <p:nvSpPr>
          <p:cNvPr id="29709" name="Rectangle 73"/>
          <p:cNvSpPr>
            <a:spLocks noChangeArrowheads="1"/>
          </p:cNvSpPr>
          <p:nvPr/>
        </p:nvSpPr>
        <p:spPr bwMode="auto">
          <a:xfrm>
            <a:off x="7101136" y="2957736"/>
            <a:ext cx="1066800" cy="9144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/>
              <a:t>EC-S 2</a:t>
            </a:r>
          </a:p>
        </p:txBody>
      </p:sp>
      <p:sp>
        <p:nvSpPr>
          <p:cNvPr id="29710" name="Rectangle 74"/>
          <p:cNvSpPr>
            <a:spLocks noChangeArrowheads="1"/>
          </p:cNvSpPr>
          <p:nvPr/>
        </p:nvSpPr>
        <p:spPr bwMode="auto">
          <a:xfrm>
            <a:off x="7101136" y="4329336"/>
            <a:ext cx="1066800" cy="8382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/>
              <a:t>EC-S 1</a:t>
            </a:r>
          </a:p>
        </p:txBody>
      </p:sp>
      <p:sp>
        <p:nvSpPr>
          <p:cNvPr id="29711" name="Rectangle 75"/>
          <p:cNvSpPr>
            <a:spLocks noChangeArrowheads="1"/>
          </p:cNvSpPr>
          <p:nvPr/>
        </p:nvSpPr>
        <p:spPr bwMode="auto">
          <a:xfrm>
            <a:off x="3595936" y="5624736"/>
            <a:ext cx="1600200" cy="6096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/>
              <a:t>Bac S</a:t>
            </a:r>
          </a:p>
        </p:txBody>
      </p:sp>
      <p:sp>
        <p:nvSpPr>
          <p:cNvPr id="29712" name="Line 76"/>
          <p:cNvSpPr>
            <a:spLocks noChangeShapeType="1"/>
          </p:cNvSpPr>
          <p:nvPr/>
        </p:nvSpPr>
        <p:spPr bwMode="auto">
          <a:xfrm flipV="1">
            <a:off x="7634536" y="3872136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fr-FR"/>
          </a:p>
        </p:txBody>
      </p:sp>
      <p:sp>
        <p:nvSpPr>
          <p:cNvPr id="29713" name="Line 77"/>
          <p:cNvSpPr>
            <a:spLocks noChangeShapeType="1"/>
          </p:cNvSpPr>
          <p:nvPr/>
        </p:nvSpPr>
        <p:spPr bwMode="auto">
          <a:xfrm flipV="1">
            <a:off x="4357936" y="5167536"/>
            <a:ext cx="3352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fr-FR"/>
          </a:p>
        </p:txBody>
      </p:sp>
      <p:sp>
        <p:nvSpPr>
          <p:cNvPr id="29714" name="Line 78"/>
          <p:cNvSpPr>
            <a:spLocks noChangeShapeType="1"/>
          </p:cNvSpPr>
          <p:nvPr/>
        </p:nvSpPr>
        <p:spPr bwMode="auto">
          <a:xfrm flipH="1" flipV="1">
            <a:off x="1309936" y="5167536"/>
            <a:ext cx="3048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fr-FR"/>
          </a:p>
        </p:txBody>
      </p:sp>
      <p:sp>
        <p:nvSpPr>
          <p:cNvPr id="29715" name="Line 79"/>
          <p:cNvSpPr>
            <a:spLocks noChangeShapeType="1"/>
          </p:cNvSpPr>
          <p:nvPr/>
        </p:nvSpPr>
        <p:spPr bwMode="auto">
          <a:xfrm flipH="1" flipV="1">
            <a:off x="3672136" y="5167536"/>
            <a:ext cx="685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fr-FR"/>
          </a:p>
        </p:txBody>
      </p:sp>
      <p:sp>
        <p:nvSpPr>
          <p:cNvPr id="29716" name="Line 80"/>
          <p:cNvSpPr>
            <a:spLocks noChangeShapeType="1"/>
          </p:cNvSpPr>
          <p:nvPr/>
        </p:nvSpPr>
        <p:spPr bwMode="auto">
          <a:xfrm flipV="1">
            <a:off x="4357936" y="5197699"/>
            <a:ext cx="508000" cy="427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fr-FR"/>
          </a:p>
        </p:txBody>
      </p:sp>
      <p:sp>
        <p:nvSpPr>
          <p:cNvPr id="29717" name="Line 81"/>
          <p:cNvSpPr>
            <a:spLocks noChangeShapeType="1"/>
          </p:cNvSpPr>
          <p:nvPr/>
        </p:nvSpPr>
        <p:spPr bwMode="auto">
          <a:xfrm flipV="1">
            <a:off x="1309936" y="3948336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fr-FR"/>
          </a:p>
        </p:txBody>
      </p:sp>
      <p:sp>
        <p:nvSpPr>
          <p:cNvPr id="29718" name="Line 82"/>
          <p:cNvSpPr>
            <a:spLocks noChangeShapeType="1"/>
          </p:cNvSpPr>
          <p:nvPr/>
        </p:nvSpPr>
        <p:spPr bwMode="auto">
          <a:xfrm flipH="1" flipV="1">
            <a:off x="2778374" y="3872136"/>
            <a:ext cx="762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fr-FR"/>
          </a:p>
        </p:txBody>
      </p:sp>
      <p:sp>
        <p:nvSpPr>
          <p:cNvPr id="29719" name="Line 83"/>
          <p:cNvSpPr>
            <a:spLocks noChangeShapeType="1"/>
          </p:cNvSpPr>
          <p:nvPr/>
        </p:nvSpPr>
        <p:spPr bwMode="auto">
          <a:xfrm flipV="1">
            <a:off x="3570536" y="3902299"/>
            <a:ext cx="431800" cy="350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fr-FR"/>
          </a:p>
        </p:txBody>
      </p:sp>
      <p:sp>
        <p:nvSpPr>
          <p:cNvPr id="29720" name="Line 84"/>
          <p:cNvSpPr>
            <a:spLocks noChangeShapeType="1"/>
          </p:cNvSpPr>
          <p:nvPr/>
        </p:nvSpPr>
        <p:spPr bwMode="auto">
          <a:xfrm flipH="1" flipV="1">
            <a:off x="4073774" y="3902299"/>
            <a:ext cx="720725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fr-FR"/>
          </a:p>
        </p:txBody>
      </p:sp>
      <p:sp>
        <p:nvSpPr>
          <p:cNvPr id="29721" name="Line 85"/>
          <p:cNvSpPr>
            <a:spLocks noChangeShapeType="1"/>
          </p:cNvSpPr>
          <p:nvPr/>
        </p:nvSpPr>
        <p:spPr bwMode="auto">
          <a:xfrm flipV="1">
            <a:off x="4794499" y="3872136"/>
            <a:ext cx="677862" cy="390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fr-FR"/>
          </a:p>
        </p:txBody>
      </p:sp>
      <p:sp>
        <p:nvSpPr>
          <p:cNvPr id="29722" name="Line 86"/>
          <p:cNvSpPr>
            <a:spLocks noChangeShapeType="1"/>
          </p:cNvSpPr>
          <p:nvPr/>
        </p:nvSpPr>
        <p:spPr bwMode="auto">
          <a:xfrm flipV="1">
            <a:off x="1309936" y="2576736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fr-FR"/>
          </a:p>
        </p:txBody>
      </p:sp>
      <p:sp>
        <p:nvSpPr>
          <p:cNvPr id="29723" name="Line 87"/>
          <p:cNvSpPr>
            <a:spLocks noChangeShapeType="1"/>
          </p:cNvSpPr>
          <p:nvPr/>
        </p:nvSpPr>
        <p:spPr bwMode="auto">
          <a:xfrm flipV="1">
            <a:off x="2986336" y="2576736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fr-FR"/>
          </a:p>
        </p:txBody>
      </p:sp>
      <p:sp>
        <p:nvSpPr>
          <p:cNvPr id="29724" name="Line 88"/>
          <p:cNvSpPr>
            <a:spLocks noChangeShapeType="1"/>
          </p:cNvSpPr>
          <p:nvPr/>
        </p:nvSpPr>
        <p:spPr bwMode="auto">
          <a:xfrm flipV="1">
            <a:off x="4146799" y="2576736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fr-FR"/>
          </a:p>
        </p:txBody>
      </p:sp>
      <p:sp>
        <p:nvSpPr>
          <p:cNvPr id="29725" name="Line 89"/>
          <p:cNvSpPr>
            <a:spLocks noChangeShapeType="1"/>
          </p:cNvSpPr>
          <p:nvPr/>
        </p:nvSpPr>
        <p:spPr bwMode="auto">
          <a:xfrm flipV="1">
            <a:off x="5297736" y="2576736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fr-FR"/>
          </a:p>
        </p:txBody>
      </p:sp>
      <p:sp>
        <p:nvSpPr>
          <p:cNvPr id="29726" name="Line 90"/>
          <p:cNvSpPr>
            <a:spLocks noChangeShapeType="1"/>
          </p:cNvSpPr>
          <p:nvPr/>
        </p:nvSpPr>
        <p:spPr bwMode="auto">
          <a:xfrm flipV="1">
            <a:off x="7634536" y="2576736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fr-FR"/>
          </a:p>
        </p:txBody>
      </p:sp>
      <p:sp>
        <p:nvSpPr>
          <p:cNvPr id="29727" name="Rectangle 71"/>
          <p:cNvSpPr>
            <a:spLocks noChangeArrowheads="1"/>
          </p:cNvSpPr>
          <p:nvPr/>
        </p:nvSpPr>
        <p:spPr bwMode="auto">
          <a:xfrm>
            <a:off x="5873999" y="2965674"/>
            <a:ext cx="1008062" cy="914400"/>
          </a:xfrm>
          <a:prstGeom prst="rect">
            <a:avLst/>
          </a:prstGeom>
          <a:solidFill>
            <a:srgbClr val="CCFF33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>
                <a:solidFill>
                  <a:srgbClr val="000099"/>
                </a:solidFill>
              </a:rPr>
              <a:t>PT*/PT</a:t>
            </a:r>
          </a:p>
        </p:txBody>
      </p:sp>
      <p:sp>
        <p:nvSpPr>
          <p:cNvPr id="29728" name="Line 89"/>
          <p:cNvSpPr>
            <a:spLocks noChangeShapeType="1"/>
          </p:cNvSpPr>
          <p:nvPr/>
        </p:nvSpPr>
        <p:spPr bwMode="auto">
          <a:xfrm flipV="1">
            <a:off x="6305799" y="2584674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fr-FR"/>
          </a:p>
        </p:txBody>
      </p:sp>
      <p:sp>
        <p:nvSpPr>
          <p:cNvPr id="29729" name="Line 34"/>
          <p:cNvSpPr>
            <a:spLocks noChangeShapeType="1"/>
          </p:cNvSpPr>
          <p:nvPr/>
        </p:nvSpPr>
        <p:spPr bwMode="auto">
          <a:xfrm flipV="1">
            <a:off x="4434136" y="5197699"/>
            <a:ext cx="1584325" cy="433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9730" name="Line 35"/>
          <p:cNvSpPr>
            <a:spLocks noChangeShapeType="1"/>
          </p:cNvSpPr>
          <p:nvPr/>
        </p:nvSpPr>
        <p:spPr bwMode="auto">
          <a:xfrm flipV="1">
            <a:off x="6234361" y="3902299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9731" name="Rectangle 72"/>
          <p:cNvSpPr>
            <a:spLocks noChangeArrowheads="1"/>
          </p:cNvSpPr>
          <p:nvPr/>
        </p:nvSpPr>
        <p:spPr bwMode="auto">
          <a:xfrm>
            <a:off x="5586661" y="4262661"/>
            <a:ext cx="1066800" cy="914400"/>
          </a:xfrm>
          <a:prstGeom prst="rect">
            <a:avLst/>
          </a:prstGeom>
          <a:solidFill>
            <a:srgbClr val="CCFF33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fr-FR">
                <a:solidFill>
                  <a:srgbClr val="000099"/>
                </a:solidFill>
              </a:rPr>
              <a:t>PTSI</a:t>
            </a:r>
          </a:p>
        </p:txBody>
      </p:sp>
      <p:sp>
        <p:nvSpPr>
          <p:cNvPr id="36" name="Espace réservé du pied de page 3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2018-2019</a:t>
            </a:r>
            <a:endParaRPr lang="fr-FR"/>
          </a:p>
        </p:txBody>
      </p:sp>
      <p:sp>
        <p:nvSpPr>
          <p:cNvPr id="37" name="Espace réservé du numéro de diapositive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421ED3-FA0F-4135-9656-B3202C5B47A0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2056184" y="-1714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fr-FR" sz="2000" b="1" dirty="0">
                <a:solidFill>
                  <a:schemeClr val="tx2"/>
                </a:solidFill>
              </a:rPr>
              <a:t>Horaires des classes de première année</a:t>
            </a:r>
          </a:p>
        </p:txBody>
      </p:sp>
      <p:graphicFrame>
        <p:nvGraphicFramePr>
          <p:cNvPr id="26836" name="Group 212"/>
          <p:cNvGraphicFramePr>
            <a:graphicFrameLocks noGrp="1"/>
          </p:cNvGraphicFramePr>
          <p:nvPr/>
        </p:nvGraphicFramePr>
        <p:xfrm>
          <a:off x="323528" y="764704"/>
          <a:ext cx="8569325" cy="5632074"/>
        </p:xfrm>
        <a:graphic>
          <a:graphicData uri="http://schemas.openxmlformats.org/drawingml/2006/table">
            <a:tbl>
              <a:tblPr/>
              <a:tblGrid>
                <a:gridCol w="1716087"/>
                <a:gridCol w="630238"/>
                <a:gridCol w="625475"/>
                <a:gridCol w="625475"/>
                <a:gridCol w="547687"/>
                <a:gridCol w="625475"/>
                <a:gridCol w="703263"/>
                <a:gridCol w="1028700"/>
                <a:gridCol w="1274762"/>
                <a:gridCol w="792163"/>
              </a:tblGrid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MPSI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PCSI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PTSI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BCPST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EC-S</a:t>
                      </a:r>
                    </a:p>
                  </a:txBody>
                  <a:tcPr marT="45710" marB="4571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/>
                    </a:solidFill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Info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SI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SI +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SI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Chi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Maths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12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10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10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8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Maths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9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Physique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6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8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6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4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Culture Générale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6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Chimie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2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2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4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2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3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Histoire Géo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6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</a:tr>
              <a:tr h="4714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SI ou Info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2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2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4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4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8,5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-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Économie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1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Informatique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2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2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2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1,5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1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Biologie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0" marB="45710" horzOverflow="overflow">
                    <a:lnL>
                      <a:noFill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8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Français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2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2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2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2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LV 1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3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LV 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2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2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2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2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LV 2 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3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TIPE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2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2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2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1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Sport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2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2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2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2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Sport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2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</a:tr>
              <a:tr h="3698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32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32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34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34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32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36,5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31,5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rebuchet MS" pitchFamily="34" charset="0"/>
                        </a:rPr>
                        <a:t>31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/>
                    </a:solidFill>
                  </a:tcPr>
                </a:tc>
              </a:tr>
            </a:tbl>
          </a:graphicData>
        </a:graphic>
      </p:graphicFrame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2018-2019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421ED3-FA0F-4135-9656-B3202C5B47A0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J Ng 028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556792"/>
            <a:ext cx="7416824" cy="4656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899592" y="5517232"/>
            <a:ext cx="5798895" cy="52322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chemeClr val="tx2"/>
                </a:solidFill>
                <a:latin typeface="+mj-lt"/>
              </a:rPr>
              <a:t>L’école de la rue des Postes à Paris</a:t>
            </a:r>
          </a:p>
        </p:txBody>
      </p:sp>
      <p:sp>
        <p:nvSpPr>
          <p:cNvPr id="7172" name="Rectangle 2"/>
          <p:cNvSpPr txBox="1">
            <a:spLocks noChangeArrowheads="1"/>
          </p:cNvSpPr>
          <p:nvPr/>
        </p:nvSpPr>
        <p:spPr bwMode="auto">
          <a:xfrm>
            <a:off x="539552" y="54868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fr-FR" sz="4400" dirty="0">
                <a:solidFill>
                  <a:schemeClr val="tx2"/>
                </a:solidFill>
              </a:rPr>
              <a:t>Notre histoire : </a:t>
            </a:r>
            <a:r>
              <a:rPr lang="fr-FR" sz="4400" dirty="0" smtClean="0">
                <a:solidFill>
                  <a:schemeClr val="tx2"/>
                </a:solidFill>
              </a:rPr>
              <a:t>164 </a:t>
            </a:r>
            <a:r>
              <a:rPr lang="fr-FR" sz="4400" dirty="0">
                <a:solidFill>
                  <a:schemeClr val="tx2"/>
                </a:solidFill>
              </a:rPr>
              <a:t>ans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2018-2019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421ED3-FA0F-4135-9656-B3202C5B47A0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3568" y="764704"/>
            <a:ext cx="7772400" cy="533400"/>
          </a:xfrm>
        </p:spPr>
        <p:txBody>
          <a:bodyPr/>
          <a:lstStyle/>
          <a:p>
            <a:pPr eaLnBrk="1" hangingPunct="1"/>
            <a:r>
              <a:rPr lang="fr-FR" sz="4000" dirty="0" smtClean="0"/>
              <a:t>164 ans d’histoire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7504" y="1484784"/>
            <a:ext cx="8915400" cy="4824412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fr-FR" sz="1500" dirty="0" smtClean="0">
                <a:solidFill>
                  <a:schemeClr val="tx2"/>
                </a:solidFill>
              </a:rPr>
              <a:t>1850  La loi Falloux autorise l’enseignement catholique de second degré.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fr-FR" sz="1500" dirty="0" smtClean="0">
                <a:solidFill>
                  <a:schemeClr val="tx2"/>
                </a:solidFill>
              </a:rPr>
              <a:t>1854  Fondation de l’Ecole Sainte Geneviève rue des Postes à Paris.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fr-FR" sz="1500" dirty="0" smtClean="0">
                <a:solidFill>
                  <a:schemeClr val="tx2"/>
                </a:solidFill>
              </a:rPr>
              <a:t>1857  Le premier « </a:t>
            </a:r>
            <a:r>
              <a:rPr lang="fr-FR" sz="1500" dirty="0" err="1" smtClean="0">
                <a:solidFill>
                  <a:schemeClr val="tx2"/>
                </a:solidFill>
              </a:rPr>
              <a:t>postard</a:t>
            </a:r>
            <a:r>
              <a:rPr lang="fr-FR" sz="1500" dirty="0" smtClean="0">
                <a:solidFill>
                  <a:schemeClr val="tx2"/>
                </a:solidFill>
              </a:rPr>
              <a:t> » est reçu à l’Ecole Polytechnique.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fr-FR" sz="1500" dirty="0" smtClean="0">
                <a:solidFill>
                  <a:schemeClr val="tx2"/>
                </a:solidFill>
              </a:rPr>
              <a:t>1880  Décrets Jules Ferry sur les Congrégations.</a:t>
            </a:r>
          </a:p>
          <a:p>
            <a:pPr eaLnBrk="1" hangingPunct="1">
              <a:lnSpc>
                <a:spcPct val="150000"/>
              </a:lnSpc>
              <a:spcAft>
                <a:spcPts val="600"/>
              </a:spcAft>
              <a:defRPr/>
            </a:pPr>
            <a:r>
              <a:rPr lang="fr-FR" sz="1500" dirty="0" smtClean="0">
                <a:solidFill>
                  <a:schemeClr val="tx2"/>
                </a:solidFill>
              </a:rPr>
              <a:t>1905  Séparation de l’Église et de l’État.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fr-FR" sz="1500" dirty="0" smtClean="0">
                <a:solidFill>
                  <a:schemeClr val="tx2"/>
                </a:solidFill>
              </a:rPr>
              <a:t>1913  Confiscation des locaux de Paris et transfert de l’Ecole à Versailles.</a:t>
            </a:r>
          </a:p>
          <a:p>
            <a:pPr>
              <a:lnSpc>
                <a:spcPct val="150000"/>
              </a:lnSpc>
              <a:defRPr/>
            </a:pPr>
            <a:r>
              <a:rPr lang="fr-FR" sz="1600" dirty="0" smtClean="0">
                <a:solidFill>
                  <a:schemeClr val="tx2"/>
                </a:solidFill>
              </a:rPr>
              <a:t>1931  Premier recteur jésuite depuis 1903.</a:t>
            </a:r>
          </a:p>
          <a:p>
            <a:pPr>
              <a:lnSpc>
                <a:spcPct val="150000"/>
              </a:lnSpc>
              <a:defRPr/>
            </a:pPr>
            <a:r>
              <a:rPr lang="fr-FR" sz="1600" dirty="0" smtClean="0">
                <a:solidFill>
                  <a:schemeClr val="tx2"/>
                </a:solidFill>
              </a:rPr>
              <a:t>1961  Loi Debré : signature du contrat d’association avec l’État.</a:t>
            </a:r>
          </a:p>
          <a:p>
            <a:pPr>
              <a:lnSpc>
                <a:spcPct val="150000"/>
              </a:lnSpc>
              <a:defRPr/>
            </a:pPr>
            <a:r>
              <a:rPr lang="fr-FR" sz="1600" dirty="0" smtClean="0">
                <a:solidFill>
                  <a:schemeClr val="tx2"/>
                </a:solidFill>
              </a:rPr>
              <a:t>1966  Réforme pédagogique : institution de la </a:t>
            </a:r>
            <a:r>
              <a:rPr lang="fr-FR" sz="1600" dirty="0" err="1" smtClean="0">
                <a:solidFill>
                  <a:schemeClr val="tx2"/>
                </a:solidFill>
              </a:rPr>
              <a:t>co-responsabilité</a:t>
            </a:r>
            <a:r>
              <a:rPr lang="fr-FR" sz="1600" dirty="0" smtClean="0">
                <a:solidFill>
                  <a:schemeClr val="tx2"/>
                </a:solidFill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fr-FR" sz="1600" dirty="0" smtClean="0">
                <a:solidFill>
                  <a:schemeClr val="tx2"/>
                </a:solidFill>
              </a:rPr>
              <a:t>1969  Accueil de la première fille à l’internat.</a:t>
            </a:r>
          </a:p>
          <a:p>
            <a:pPr>
              <a:defRPr/>
            </a:pPr>
            <a:r>
              <a:rPr lang="fr-FR" sz="1600" dirty="0" smtClean="0">
                <a:solidFill>
                  <a:schemeClr val="tx2"/>
                </a:solidFill>
              </a:rPr>
              <a:t>2012  Création de la prépa PTSI et de places d’internat de la réussite.</a:t>
            </a:r>
            <a:endParaRPr lang="fr-FR" sz="1500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  <a:buNone/>
              <a:defRPr/>
            </a:pPr>
            <a:endParaRPr lang="fr-FR" sz="2000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fr-FR" sz="20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fr-FR" sz="2000" dirty="0" smtClean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2018-2019</a:t>
            </a:r>
            <a:endParaRPr lang="fr-F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3" cstate="print"/>
          <a:srcRect l="20886" t="49108" r="2880" b="22307"/>
          <a:stretch>
            <a:fillRect/>
          </a:stretch>
        </p:blipFill>
        <p:spPr bwMode="auto">
          <a:xfrm>
            <a:off x="467544" y="1340768"/>
            <a:ext cx="7488832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2425824" y="836712"/>
            <a:ext cx="1858144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rgbClr val="006B98"/>
                </a:solidFill>
              </a:rPr>
              <a:t>Ste </a:t>
            </a:r>
            <a:r>
              <a:rPr lang="fr-FR" sz="2000" dirty="0">
                <a:solidFill>
                  <a:srgbClr val="006B98"/>
                </a:solidFill>
              </a:rPr>
              <a:t>Geneviève</a:t>
            </a: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6070624" y="836712"/>
            <a:ext cx="13096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rgbClr val="006B98"/>
                </a:solidFill>
              </a:rPr>
              <a:t>Élisabeth</a:t>
            </a:r>
            <a:r>
              <a:rPr lang="fr-FR" sz="1800" dirty="0">
                <a:solidFill>
                  <a:srgbClr val="006B98"/>
                </a:solidFill>
              </a:rPr>
              <a:t> </a:t>
            </a: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7452320" y="620688"/>
            <a:ext cx="1800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006B98"/>
                </a:solidFill>
              </a:rPr>
              <a:t>Saint </a:t>
            </a:r>
            <a:r>
              <a:rPr lang="fr-FR" sz="2000" dirty="0" smtClean="0">
                <a:solidFill>
                  <a:srgbClr val="006B98"/>
                </a:solidFill>
              </a:rPr>
              <a:t>François</a:t>
            </a:r>
          </a:p>
          <a:p>
            <a:r>
              <a:rPr lang="fr-FR" sz="2000" dirty="0" smtClean="0">
                <a:solidFill>
                  <a:srgbClr val="006B98"/>
                </a:solidFill>
              </a:rPr>
              <a:t>Régis</a:t>
            </a:r>
            <a:endParaRPr lang="fr-FR" sz="2000" dirty="0">
              <a:solidFill>
                <a:srgbClr val="006B98"/>
              </a:solidFill>
            </a:endParaRP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8172400" y="4037062"/>
            <a:ext cx="11699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rgbClr val="006B98"/>
                </a:solidFill>
              </a:rPr>
              <a:t>Accueil</a:t>
            </a:r>
            <a:r>
              <a:rPr lang="fr-FR" sz="1800" dirty="0">
                <a:solidFill>
                  <a:srgbClr val="006B98"/>
                </a:solidFill>
              </a:rPr>
              <a:t>  </a:t>
            </a: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3275856" y="5013176"/>
            <a:ext cx="175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dirty="0">
                <a:solidFill>
                  <a:srgbClr val="006B98"/>
                </a:solidFill>
              </a:rPr>
              <a:t>Notre Dame</a:t>
            </a:r>
          </a:p>
        </p:txBody>
      </p:sp>
      <p:sp>
        <p:nvSpPr>
          <p:cNvPr id="53259" name="Text Box 11"/>
          <p:cNvSpPr txBox="1">
            <a:spLocks noChangeArrowheads="1"/>
          </p:cNvSpPr>
          <p:nvPr/>
        </p:nvSpPr>
        <p:spPr bwMode="auto">
          <a:xfrm>
            <a:off x="5148064" y="5013176"/>
            <a:ext cx="12620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rgbClr val="006B98"/>
                </a:solidFill>
              </a:rPr>
              <a:t>Chapelle</a:t>
            </a:r>
            <a:r>
              <a:rPr lang="fr-FR" sz="1800" dirty="0">
                <a:solidFill>
                  <a:srgbClr val="006B98"/>
                </a:solidFill>
              </a:rPr>
              <a:t> </a:t>
            </a:r>
          </a:p>
        </p:txBody>
      </p:sp>
      <p:sp>
        <p:nvSpPr>
          <p:cNvPr id="53260" name="Text Box 12"/>
          <p:cNvSpPr txBox="1">
            <a:spLocks noChangeArrowheads="1"/>
          </p:cNvSpPr>
          <p:nvPr/>
        </p:nvSpPr>
        <p:spPr bwMode="auto">
          <a:xfrm>
            <a:off x="6300192" y="5013176"/>
            <a:ext cx="21602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rgbClr val="006B98"/>
                </a:solidFill>
              </a:rPr>
              <a:t>Pavillon Madame</a:t>
            </a:r>
            <a:r>
              <a:rPr lang="fr-FR" sz="1800" dirty="0" smtClean="0">
                <a:solidFill>
                  <a:srgbClr val="006B98"/>
                </a:solidFill>
              </a:rPr>
              <a:t> </a:t>
            </a:r>
            <a:endParaRPr lang="fr-FR" sz="1800" dirty="0">
              <a:solidFill>
                <a:srgbClr val="006B98"/>
              </a:solidFill>
            </a:endParaRPr>
          </a:p>
        </p:txBody>
      </p:sp>
      <p:sp>
        <p:nvSpPr>
          <p:cNvPr id="11274" name="Line 13"/>
          <p:cNvSpPr>
            <a:spLocks noChangeShapeType="1"/>
          </p:cNvSpPr>
          <p:nvPr/>
        </p:nvSpPr>
        <p:spPr bwMode="auto">
          <a:xfrm flipH="1" flipV="1">
            <a:off x="5652120" y="4797152"/>
            <a:ext cx="0" cy="36004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fr-FR">
              <a:solidFill>
                <a:srgbClr val="006B98"/>
              </a:solidFill>
            </a:endParaRPr>
          </a:p>
        </p:txBody>
      </p:sp>
      <p:sp>
        <p:nvSpPr>
          <p:cNvPr id="11275" name="Line 14"/>
          <p:cNvSpPr>
            <a:spLocks noChangeShapeType="1"/>
          </p:cNvSpPr>
          <p:nvPr/>
        </p:nvSpPr>
        <p:spPr bwMode="auto">
          <a:xfrm flipH="1" flipV="1">
            <a:off x="3779912" y="4581128"/>
            <a:ext cx="144016" cy="50405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fr-FR">
              <a:solidFill>
                <a:srgbClr val="006B98"/>
              </a:solidFill>
            </a:endParaRPr>
          </a:p>
        </p:txBody>
      </p:sp>
      <p:sp>
        <p:nvSpPr>
          <p:cNvPr id="11276" name="Line 17"/>
          <p:cNvSpPr>
            <a:spLocks noChangeShapeType="1"/>
          </p:cNvSpPr>
          <p:nvPr/>
        </p:nvSpPr>
        <p:spPr bwMode="auto">
          <a:xfrm>
            <a:off x="3635896" y="1196752"/>
            <a:ext cx="144016" cy="57606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fr-FR">
              <a:solidFill>
                <a:srgbClr val="006B98"/>
              </a:solidFill>
            </a:endParaRPr>
          </a:p>
        </p:txBody>
      </p:sp>
      <p:sp>
        <p:nvSpPr>
          <p:cNvPr id="11277" name="Line 18"/>
          <p:cNvSpPr>
            <a:spLocks noChangeShapeType="1"/>
          </p:cNvSpPr>
          <p:nvPr/>
        </p:nvSpPr>
        <p:spPr bwMode="auto">
          <a:xfrm>
            <a:off x="5652120" y="1196752"/>
            <a:ext cx="72008" cy="122413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fr-FR">
              <a:solidFill>
                <a:srgbClr val="006B98"/>
              </a:solidFill>
            </a:endParaRPr>
          </a:p>
        </p:txBody>
      </p:sp>
      <p:sp>
        <p:nvSpPr>
          <p:cNvPr id="11278" name="Line 19"/>
          <p:cNvSpPr>
            <a:spLocks noChangeShapeType="1"/>
          </p:cNvSpPr>
          <p:nvPr/>
        </p:nvSpPr>
        <p:spPr bwMode="auto">
          <a:xfrm flipH="1">
            <a:off x="7884366" y="1268760"/>
            <a:ext cx="72009" cy="100811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fr-FR">
              <a:solidFill>
                <a:srgbClr val="006B98"/>
              </a:solidFill>
            </a:endParaRPr>
          </a:p>
        </p:txBody>
      </p:sp>
      <p:sp>
        <p:nvSpPr>
          <p:cNvPr id="11279" name="Line 20"/>
          <p:cNvSpPr>
            <a:spLocks noChangeShapeType="1"/>
          </p:cNvSpPr>
          <p:nvPr/>
        </p:nvSpPr>
        <p:spPr bwMode="auto">
          <a:xfrm flipH="1" flipV="1">
            <a:off x="7740352" y="3717032"/>
            <a:ext cx="936102" cy="28803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fr-FR">
              <a:solidFill>
                <a:srgbClr val="006B98"/>
              </a:solidFill>
            </a:endParaRPr>
          </a:p>
        </p:txBody>
      </p:sp>
      <p:sp>
        <p:nvSpPr>
          <p:cNvPr id="11280" name="Line 21"/>
          <p:cNvSpPr>
            <a:spLocks noChangeShapeType="1"/>
          </p:cNvSpPr>
          <p:nvPr/>
        </p:nvSpPr>
        <p:spPr bwMode="auto">
          <a:xfrm flipH="1" flipV="1">
            <a:off x="7020272" y="4653135"/>
            <a:ext cx="216024" cy="43204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fr-FR">
              <a:solidFill>
                <a:srgbClr val="006B98"/>
              </a:solidFill>
            </a:endParaRPr>
          </a:p>
        </p:txBody>
      </p:sp>
      <p:sp>
        <p:nvSpPr>
          <p:cNvPr id="53270" name="Text Box 22"/>
          <p:cNvSpPr txBox="1">
            <a:spLocks noChangeArrowheads="1"/>
          </p:cNvSpPr>
          <p:nvPr/>
        </p:nvSpPr>
        <p:spPr bwMode="auto">
          <a:xfrm>
            <a:off x="1475656" y="5013176"/>
            <a:ext cx="16665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rgbClr val="006B98"/>
                </a:solidFill>
              </a:rPr>
              <a:t>Saint Joseph</a:t>
            </a:r>
            <a:endParaRPr lang="fr-FR" sz="2000" dirty="0">
              <a:solidFill>
                <a:srgbClr val="006B98"/>
              </a:solidFill>
            </a:endParaRPr>
          </a:p>
        </p:txBody>
      </p:sp>
      <p:sp>
        <p:nvSpPr>
          <p:cNvPr id="11282" name="Line 23"/>
          <p:cNvSpPr>
            <a:spLocks noChangeShapeType="1"/>
          </p:cNvSpPr>
          <p:nvPr/>
        </p:nvSpPr>
        <p:spPr bwMode="auto">
          <a:xfrm flipV="1">
            <a:off x="2123728" y="3212976"/>
            <a:ext cx="144016" cy="187220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fr-FR">
              <a:solidFill>
                <a:srgbClr val="006B98"/>
              </a:solidFill>
            </a:endParaRPr>
          </a:p>
        </p:txBody>
      </p:sp>
      <p:sp>
        <p:nvSpPr>
          <p:cNvPr id="53272" name="Text Box 24"/>
          <p:cNvSpPr txBox="1">
            <a:spLocks noChangeArrowheads="1"/>
          </p:cNvSpPr>
          <p:nvPr/>
        </p:nvSpPr>
        <p:spPr bwMode="auto">
          <a:xfrm>
            <a:off x="0" y="4953223"/>
            <a:ext cx="21606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006B98"/>
                </a:solidFill>
              </a:rPr>
              <a:t>Charles </a:t>
            </a:r>
            <a:r>
              <a:rPr lang="fr-FR" sz="2000" dirty="0" smtClean="0">
                <a:solidFill>
                  <a:srgbClr val="006B98"/>
                </a:solidFill>
              </a:rPr>
              <a:t>de Foucauld</a:t>
            </a:r>
            <a:endParaRPr lang="fr-FR" sz="2000" dirty="0">
              <a:solidFill>
                <a:srgbClr val="006B98"/>
              </a:solidFill>
            </a:endParaRPr>
          </a:p>
        </p:txBody>
      </p:sp>
      <p:sp>
        <p:nvSpPr>
          <p:cNvPr id="11284" name="Line 25"/>
          <p:cNvSpPr>
            <a:spLocks noChangeShapeType="1"/>
          </p:cNvSpPr>
          <p:nvPr/>
        </p:nvSpPr>
        <p:spPr bwMode="auto">
          <a:xfrm flipV="1">
            <a:off x="323529" y="4293096"/>
            <a:ext cx="504056" cy="72008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fr-FR">
              <a:solidFill>
                <a:srgbClr val="006B98"/>
              </a:solidFill>
            </a:endParaRPr>
          </a:p>
        </p:txBody>
      </p:sp>
      <p:sp>
        <p:nvSpPr>
          <p:cNvPr id="11285" name="Rectangle 27"/>
          <p:cNvSpPr>
            <a:spLocks noChangeArrowheads="1"/>
          </p:cNvSpPr>
          <p:nvPr/>
        </p:nvSpPr>
        <p:spPr bwMode="auto">
          <a:xfrm>
            <a:off x="4860032" y="0"/>
            <a:ext cx="223224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fr-FR" sz="3200" dirty="0">
                <a:solidFill>
                  <a:srgbClr val="006B98"/>
                </a:solidFill>
              </a:rPr>
              <a:t>Les lieux</a:t>
            </a: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4366047" y="836712"/>
            <a:ext cx="18621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rgbClr val="006B98"/>
                </a:solidFill>
              </a:rPr>
              <a:t>Pierre Ceyrac</a:t>
            </a:r>
            <a:r>
              <a:rPr lang="fr-FR" sz="1800" dirty="0">
                <a:solidFill>
                  <a:srgbClr val="006B98"/>
                </a:solidFill>
              </a:rPr>
              <a:t>  </a:t>
            </a:r>
          </a:p>
        </p:txBody>
      </p:sp>
      <p:sp>
        <p:nvSpPr>
          <p:cNvPr id="11287" name="Line 20"/>
          <p:cNvSpPr>
            <a:spLocks noChangeShapeType="1"/>
          </p:cNvSpPr>
          <p:nvPr/>
        </p:nvSpPr>
        <p:spPr bwMode="auto">
          <a:xfrm flipH="1">
            <a:off x="6372200" y="1196752"/>
            <a:ext cx="144016" cy="50405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fr-FR">
              <a:solidFill>
                <a:srgbClr val="006B98"/>
              </a:solidFill>
            </a:endParaRPr>
          </a:p>
        </p:txBody>
      </p:sp>
      <p:sp>
        <p:nvSpPr>
          <p:cNvPr id="24" name="Espace réservé du pied de page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2018-2019</a:t>
            </a:r>
            <a:endParaRPr lang="fr-FR" dirty="0"/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323528" y="836712"/>
            <a:ext cx="1858144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rgbClr val="006B98"/>
                </a:solidFill>
              </a:rPr>
              <a:t>Gymnase</a:t>
            </a:r>
            <a:endParaRPr lang="fr-FR" sz="2000" dirty="0">
              <a:solidFill>
                <a:srgbClr val="006B98"/>
              </a:solidFill>
            </a:endParaRPr>
          </a:p>
        </p:txBody>
      </p:sp>
      <p:sp>
        <p:nvSpPr>
          <p:cNvPr id="27" name="Line 17"/>
          <p:cNvSpPr>
            <a:spLocks noChangeShapeType="1"/>
          </p:cNvSpPr>
          <p:nvPr/>
        </p:nvSpPr>
        <p:spPr bwMode="auto">
          <a:xfrm>
            <a:off x="971600" y="1268760"/>
            <a:ext cx="576064" cy="72008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fr-FR">
              <a:solidFill>
                <a:srgbClr val="006B98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763688" y="5517232"/>
            <a:ext cx="5976664" cy="8402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fr-FR" sz="1800" dirty="0" smtClean="0"/>
              <a:t>35 000 m² de surface de plancher - 6 hectares de parc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fr-FR" sz="1800" dirty="0" smtClean="0"/>
              <a:t>Un terrain d’athlétisme - un gymnase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fr-FR" sz="1800" dirty="0" smtClean="0"/>
              <a:t>2 terrains de foot / rugby - 3 courts de tennis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yle BJ20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Style BJ2015</Template>
  <TotalTime>4413</TotalTime>
  <Words>1269</Words>
  <Application>Microsoft Office PowerPoint</Application>
  <PresentationFormat>Affichage à l'écran (4:3)</PresentationFormat>
  <Paragraphs>607</Paragraphs>
  <Slides>37</Slides>
  <Notes>23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39" baseType="lpstr">
      <vt:lpstr>Style BJ2015</vt:lpstr>
      <vt:lpstr>Worksheet</vt:lpstr>
      <vt:lpstr>Ecole Sainte-Geneviève</vt:lpstr>
      <vt:lpstr>Diapositive 2</vt:lpstr>
      <vt:lpstr>Qualités requises pour faire une Prépa</vt:lpstr>
      <vt:lpstr>Une journée type à Ginette</vt:lpstr>
      <vt:lpstr>Diapositive 5</vt:lpstr>
      <vt:lpstr>Diapositive 6</vt:lpstr>
      <vt:lpstr>Diapositive 7</vt:lpstr>
      <vt:lpstr>164 ans d’histoire</vt:lpstr>
      <vt:lpstr>Diapositive 9</vt:lpstr>
      <vt:lpstr>Les amphis </vt:lpstr>
      <vt:lpstr>Les chambres</vt:lpstr>
      <vt:lpstr>Les personnes</vt:lpstr>
      <vt:lpstr>La Communauté jésuite « Pierre Teilhard de Chardin » </vt:lpstr>
      <vt:lpstr>Sainte-Geneviève : des personnes</vt:lpstr>
      <vt:lpstr>Les élèves</vt:lpstr>
      <vt:lpstr>Les élèves </vt:lpstr>
      <vt:lpstr>Origine des élèves de Première année</vt:lpstr>
      <vt:lpstr>Diapositive 18</vt:lpstr>
      <vt:lpstr>Le projet éducatif</vt:lpstr>
      <vt:lpstr>L’internat</vt:lpstr>
      <vt:lpstr>Quelques principes  de la pédagogie ignatienne</vt:lpstr>
      <vt:lpstr>Dans une prise en compte  de toute la personne</vt:lpstr>
      <vt:lpstr>Diapositive 23</vt:lpstr>
      <vt:lpstr>Résultats des concours 2018</vt:lpstr>
      <vt:lpstr>Résultats aux concours d’ingénieur 2018</vt:lpstr>
      <vt:lpstr>Résultats aux concours EC </vt:lpstr>
      <vt:lpstr>Résultats aux concours Agro -Véto</vt:lpstr>
      <vt:lpstr>Diapositive 28</vt:lpstr>
      <vt:lpstr>Ginette, trop cher pour moi ?</vt:lpstr>
      <vt:lpstr>Diapositive 30</vt:lpstr>
      <vt:lpstr>Frais de scolarité et de pension 2018-2019</vt:lpstr>
      <vt:lpstr>L’Internat de la réussite</vt:lpstr>
      <vt:lpstr>« Ginette Solidarité »</vt:lpstr>
      <vt:lpstr>La procédure d’admission</vt:lpstr>
      <vt:lpstr>Procédure d’admission en CPGE</vt:lpstr>
      <vt:lpstr>Les pièces du dossier</vt:lpstr>
      <vt:lpstr>Notre devise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Renaud de Gabory</dc:creator>
  <cp:lastModifiedBy>Pierre Frouin</cp:lastModifiedBy>
  <cp:revision>398</cp:revision>
  <dcterms:created xsi:type="dcterms:W3CDTF">2008-01-12T18:17:13Z</dcterms:created>
  <dcterms:modified xsi:type="dcterms:W3CDTF">2019-01-22T11:04:10Z</dcterms:modified>
</cp:coreProperties>
</file>