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7" r:id="rId2"/>
  </p:sldMasterIdLst>
  <p:notesMasterIdLst>
    <p:notesMasterId r:id="rId48"/>
  </p:notesMasterIdLst>
  <p:handoutMasterIdLst>
    <p:handoutMasterId r:id="rId49"/>
  </p:handoutMasterIdLst>
  <p:sldIdLst>
    <p:sldId id="314" r:id="rId3"/>
    <p:sldId id="421" r:id="rId4"/>
    <p:sldId id="422" r:id="rId5"/>
    <p:sldId id="437" r:id="rId6"/>
    <p:sldId id="438" r:id="rId7"/>
    <p:sldId id="423" r:id="rId8"/>
    <p:sldId id="400" r:id="rId9"/>
    <p:sldId id="367" r:id="rId10"/>
    <p:sldId id="376" r:id="rId11"/>
    <p:sldId id="370" r:id="rId12"/>
    <p:sldId id="321" r:id="rId13"/>
    <p:sldId id="368" r:id="rId14"/>
    <p:sldId id="369" r:id="rId15"/>
    <p:sldId id="371" r:id="rId16"/>
    <p:sldId id="265" r:id="rId17"/>
    <p:sldId id="372" r:id="rId18"/>
    <p:sldId id="373" r:id="rId19"/>
    <p:sldId id="374" r:id="rId20"/>
    <p:sldId id="381" r:id="rId21"/>
    <p:sldId id="380" r:id="rId22"/>
    <p:sldId id="328" r:id="rId23"/>
    <p:sldId id="382" r:id="rId24"/>
    <p:sldId id="383" r:id="rId25"/>
    <p:sldId id="425" r:id="rId26"/>
    <p:sldId id="356" r:id="rId27"/>
    <p:sldId id="375" r:id="rId28"/>
    <p:sldId id="362" r:id="rId29"/>
    <p:sldId id="363" r:id="rId30"/>
    <p:sldId id="397" r:id="rId31"/>
    <p:sldId id="365" r:id="rId32"/>
    <p:sldId id="401" r:id="rId33"/>
    <p:sldId id="430" r:id="rId34"/>
    <p:sldId id="402" r:id="rId35"/>
    <p:sldId id="386" r:id="rId36"/>
    <p:sldId id="348" r:id="rId37"/>
    <p:sldId id="366" r:id="rId38"/>
    <p:sldId id="431" r:id="rId39"/>
    <p:sldId id="424" r:id="rId40"/>
    <p:sldId id="399" r:id="rId41"/>
    <p:sldId id="408" r:id="rId42"/>
    <p:sldId id="394" r:id="rId43"/>
    <p:sldId id="361" r:id="rId44"/>
    <p:sldId id="434" r:id="rId45"/>
    <p:sldId id="435" r:id="rId46"/>
    <p:sldId id="436" r:id="rId47"/>
  </p:sldIdLst>
  <p:sldSz cx="9144000" cy="6858000" type="screen4x3"/>
  <p:notesSz cx="9926638" cy="67976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CCFF99"/>
    <a:srgbClr val="66FF33"/>
    <a:srgbClr val="99FFCC"/>
    <a:srgbClr val="33CCCC"/>
    <a:srgbClr val="EADCE7"/>
    <a:srgbClr val="FFFF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18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2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4.xml"/><Relationship Id="rId3" Type="http://schemas.openxmlformats.org/officeDocument/2006/relationships/slide" Target="slides/slide6.xml"/><Relationship Id="rId7" Type="http://schemas.openxmlformats.org/officeDocument/2006/relationships/slide" Target="slides/slide43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42.xml"/><Relationship Id="rId5" Type="http://schemas.openxmlformats.org/officeDocument/2006/relationships/slide" Target="slides/slide41.xml"/><Relationship Id="rId4" Type="http://schemas.openxmlformats.org/officeDocument/2006/relationships/slide" Target="slides/slide20.xml"/><Relationship Id="rId9" Type="http://schemas.openxmlformats.org/officeDocument/2006/relationships/slide" Target="slides/slide4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301334" cy="33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3" tIns="47761" rIns="95523" bIns="47761" numCol="1" anchor="t" anchorCtr="0" compatLnSpc="1">
            <a:prstTxWarp prst="textNoShape">
              <a:avLst/>
            </a:prstTxWarp>
          </a:bodyPr>
          <a:lstStyle>
            <a:lvl1pPr defTabSz="95535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5306" y="2"/>
            <a:ext cx="4301333" cy="33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3" tIns="47761" rIns="95523" bIns="47761" numCol="1" anchor="t" anchorCtr="0" compatLnSpc="1">
            <a:prstTxWarp prst="textNoShape">
              <a:avLst/>
            </a:prstTxWarp>
          </a:bodyPr>
          <a:lstStyle>
            <a:lvl1pPr algn="r" defTabSz="95535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8185"/>
            <a:ext cx="4301334" cy="33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3" tIns="47761" rIns="95523" bIns="47761" numCol="1" anchor="b" anchorCtr="0" compatLnSpc="1">
            <a:prstTxWarp prst="textNoShape">
              <a:avLst/>
            </a:prstTxWarp>
          </a:bodyPr>
          <a:lstStyle>
            <a:lvl1pPr defTabSz="95535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5306" y="6458185"/>
            <a:ext cx="4301333" cy="33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3" tIns="47761" rIns="95523" bIns="47761" numCol="1" anchor="b" anchorCtr="0" compatLnSpc="1">
            <a:prstTxWarp prst="textNoShape">
              <a:avLst/>
            </a:prstTxWarp>
          </a:bodyPr>
          <a:lstStyle>
            <a:lvl1pPr algn="r" defTabSz="955350">
              <a:defRPr sz="1300"/>
            </a:lvl1pPr>
          </a:lstStyle>
          <a:p>
            <a:pPr>
              <a:defRPr/>
            </a:pPr>
            <a:fld id="{C15788D8-CE22-4792-91FB-13D402CD36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1334" cy="339491"/>
          </a:xfrm>
          <a:prstGeom prst="rect">
            <a:avLst/>
          </a:prstGeom>
        </p:spPr>
        <p:txBody>
          <a:bodyPr vert="horz" lIns="88187" tIns="44093" rIns="88187" bIns="44093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155" y="2"/>
            <a:ext cx="4302909" cy="339491"/>
          </a:xfrm>
          <a:prstGeom prst="rect">
            <a:avLst/>
          </a:prstGeom>
        </p:spPr>
        <p:txBody>
          <a:bodyPr vert="horz" lIns="88187" tIns="44093" rIns="88187" bIns="44093" rtlCol="0"/>
          <a:lstStyle>
            <a:lvl1pPr algn="r">
              <a:defRPr sz="1200"/>
            </a:lvl1pPr>
          </a:lstStyle>
          <a:p>
            <a:pPr>
              <a:defRPr/>
            </a:pPr>
            <a:fld id="{EDF5440C-FF86-4A61-B573-CF9EC570951D}" type="datetimeFigureOut">
              <a:rPr lang="fr-FR"/>
              <a:pPr>
                <a:defRPr/>
              </a:pPr>
              <a:t>18/12/2023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11175"/>
            <a:ext cx="3398838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87" tIns="44093" rIns="88187" bIns="44093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979" y="3228306"/>
            <a:ext cx="7940680" cy="3058560"/>
          </a:xfrm>
          <a:prstGeom prst="rect">
            <a:avLst/>
          </a:prstGeom>
        </p:spPr>
        <p:txBody>
          <a:bodyPr vert="horz" lIns="88187" tIns="44093" rIns="88187" bIns="44093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613"/>
            <a:ext cx="4301334" cy="339491"/>
          </a:xfrm>
          <a:prstGeom prst="rect">
            <a:avLst/>
          </a:prstGeom>
        </p:spPr>
        <p:txBody>
          <a:bodyPr vert="horz" lIns="88187" tIns="44093" rIns="88187" bIns="4409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155" y="6456613"/>
            <a:ext cx="4302909" cy="339491"/>
          </a:xfrm>
          <a:prstGeom prst="rect">
            <a:avLst/>
          </a:prstGeom>
        </p:spPr>
        <p:txBody>
          <a:bodyPr vert="horz" lIns="88187" tIns="44093" rIns="88187" bIns="44093" rtlCol="0" anchor="b"/>
          <a:lstStyle>
            <a:lvl1pPr algn="r">
              <a:defRPr sz="1200"/>
            </a:lvl1pPr>
          </a:lstStyle>
          <a:p>
            <a:pPr>
              <a:defRPr/>
            </a:pPr>
            <a:fld id="{FC0E139F-8BA6-428A-BE3E-D5873623F3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6921"/>
            <a:fld id="{21EE8E43-2595-4D19-B13F-617DC641CA62}" type="slidenum">
              <a:rPr lang="fr-FR" smtClean="0"/>
              <a:pPr defTabSz="916921"/>
              <a:t>2</a:t>
            </a:fld>
            <a:endParaRPr lang="fr-FR" dirty="0" smtClean="0"/>
          </a:p>
        </p:txBody>
      </p:sp>
      <p:sp>
        <p:nvSpPr>
          <p:cNvPr id="79875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4304822" cy="37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46" tIns="46274" rIns="92546" bIns="46274"/>
          <a:lstStyle/>
          <a:p>
            <a:pPr defTabSz="923266"/>
            <a:r>
              <a:rPr lang="fr-FR" sz="1200" dirty="0"/>
              <a:t>novembre 2006</a:t>
            </a:r>
          </a:p>
        </p:txBody>
      </p:sp>
      <p:sp>
        <p:nvSpPr>
          <p:cNvPr id="79876" name="Rectangle 7"/>
          <p:cNvSpPr txBox="1">
            <a:spLocks noGrp="1" noChangeArrowheads="1"/>
          </p:cNvSpPr>
          <p:nvPr/>
        </p:nvSpPr>
        <p:spPr bwMode="auto">
          <a:xfrm>
            <a:off x="5621818" y="6420028"/>
            <a:ext cx="4304821" cy="37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46" tIns="46274" rIns="92546" bIns="46274" anchor="b"/>
          <a:lstStyle/>
          <a:p>
            <a:pPr algn="r" defTabSz="923266"/>
            <a:fld id="{A4CAF4D1-3E5A-48BA-897C-2F55F2127754}" type="slidenum">
              <a:rPr lang="fr-FR" sz="1200"/>
              <a:pPr algn="r" defTabSz="923266"/>
              <a:t>2</a:t>
            </a:fld>
            <a:endParaRPr lang="fr-FR" sz="1200" dirty="0"/>
          </a:p>
        </p:txBody>
      </p:sp>
      <p:sp>
        <p:nvSpPr>
          <p:cNvPr id="798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2788" y="530225"/>
            <a:ext cx="3421062" cy="2565400"/>
          </a:xfrm>
          <a:ln/>
        </p:spPr>
      </p:sp>
      <p:sp>
        <p:nvSpPr>
          <p:cNvPr id="798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4929" y="3249684"/>
            <a:ext cx="7276784" cy="3018015"/>
          </a:xfrm>
          <a:noFill/>
          <a:ln/>
        </p:spPr>
        <p:txBody>
          <a:bodyPr lIns="92546" tIns="46274" rIns="92546" bIns="46274"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374"/>
            <a:fld id="{33428B94-89A2-4CD8-A614-B38BCA1A8811}" type="slidenum">
              <a:rPr lang="fr-FR" smtClean="0"/>
              <a:pPr defTabSz="950374"/>
              <a:t>43</a:t>
            </a:fld>
            <a:endParaRPr lang="fr-FR" dirty="0" smtClean="0"/>
          </a:p>
        </p:txBody>
      </p:sp>
      <p:sp>
        <p:nvSpPr>
          <p:cNvPr id="107523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4438380" cy="39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22" tIns="47962" rIns="95922" bIns="47962"/>
          <a:lstStyle/>
          <a:p>
            <a:pPr defTabSz="956951"/>
            <a:r>
              <a:rPr lang="fr-FR" sz="1200" dirty="0"/>
              <a:t>novembre 2006</a:t>
            </a:r>
          </a:p>
        </p:txBody>
      </p:sp>
      <p:sp>
        <p:nvSpPr>
          <p:cNvPr id="107524" name="Rectangle 7"/>
          <p:cNvSpPr txBox="1">
            <a:spLocks noGrp="1" noChangeArrowheads="1"/>
          </p:cNvSpPr>
          <p:nvPr/>
        </p:nvSpPr>
        <p:spPr bwMode="auto">
          <a:xfrm>
            <a:off x="5796235" y="6704896"/>
            <a:ext cx="4438379" cy="39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22" tIns="47962" rIns="95922" bIns="47962" anchor="b"/>
          <a:lstStyle/>
          <a:p>
            <a:pPr algn="r" defTabSz="956951"/>
            <a:fld id="{D279CFE3-8404-4812-9AE4-413FC0BA076C}" type="slidenum">
              <a:rPr lang="fr-FR" sz="1200"/>
              <a:pPr algn="r" defTabSz="956951"/>
              <a:t>43</a:t>
            </a:fld>
            <a:endParaRPr lang="fr-FR" sz="1200" dirty="0"/>
          </a:p>
        </p:txBody>
      </p:sp>
      <p:sp>
        <p:nvSpPr>
          <p:cNvPr id="1075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2163" y="554038"/>
            <a:ext cx="3570287" cy="2679700"/>
          </a:xfrm>
          <a:ln/>
        </p:spPr>
      </p:sp>
      <p:sp>
        <p:nvSpPr>
          <p:cNvPr id="1075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6035" y="3393878"/>
            <a:ext cx="7502547" cy="3151930"/>
          </a:xfrm>
          <a:noFill/>
          <a:ln/>
        </p:spPr>
        <p:txBody>
          <a:bodyPr lIns="95922" tIns="47962" rIns="95922" bIns="47962"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607064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374"/>
            <a:fld id="{33428B94-89A2-4CD8-A614-B38BCA1A8811}" type="slidenum">
              <a:rPr lang="fr-FR" smtClean="0"/>
              <a:pPr defTabSz="950374"/>
              <a:t>44</a:t>
            </a:fld>
            <a:endParaRPr lang="fr-FR" dirty="0" smtClean="0"/>
          </a:p>
        </p:txBody>
      </p:sp>
      <p:sp>
        <p:nvSpPr>
          <p:cNvPr id="107523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4438380" cy="39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22" tIns="47962" rIns="95922" bIns="47962"/>
          <a:lstStyle/>
          <a:p>
            <a:pPr defTabSz="956951"/>
            <a:r>
              <a:rPr lang="fr-FR" sz="1200" dirty="0"/>
              <a:t>novembre 2006</a:t>
            </a:r>
          </a:p>
        </p:txBody>
      </p:sp>
      <p:sp>
        <p:nvSpPr>
          <p:cNvPr id="107524" name="Rectangle 7"/>
          <p:cNvSpPr txBox="1">
            <a:spLocks noGrp="1" noChangeArrowheads="1"/>
          </p:cNvSpPr>
          <p:nvPr/>
        </p:nvSpPr>
        <p:spPr bwMode="auto">
          <a:xfrm>
            <a:off x="5796235" y="6704896"/>
            <a:ext cx="4438379" cy="39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22" tIns="47962" rIns="95922" bIns="47962" anchor="b"/>
          <a:lstStyle/>
          <a:p>
            <a:pPr algn="r" defTabSz="956951"/>
            <a:fld id="{D279CFE3-8404-4812-9AE4-413FC0BA076C}" type="slidenum">
              <a:rPr lang="fr-FR" sz="1200"/>
              <a:pPr algn="r" defTabSz="956951"/>
              <a:t>44</a:t>
            </a:fld>
            <a:endParaRPr lang="fr-FR" sz="1200" dirty="0"/>
          </a:p>
        </p:txBody>
      </p:sp>
      <p:sp>
        <p:nvSpPr>
          <p:cNvPr id="1075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2163" y="554038"/>
            <a:ext cx="3570287" cy="2679700"/>
          </a:xfrm>
          <a:ln/>
        </p:spPr>
      </p:sp>
      <p:sp>
        <p:nvSpPr>
          <p:cNvPr id="1075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6035" y="3393878"/>
            <a:ext cx="7502547" cy="3151930"/>
          </a:xfrm>
          <a:noFill/>
          <a:ln/>
        </p:spPr>
        <p:txBody>
          <a:bodyPr lIns="95922" tIns="47962" rIns="95922" bIns="47962"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816506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374"/>
            <a:fld id="{33428B94-89A2-4CD8-A614-B38BCA1A8811}" type="slidenum">
              <a:rPr lang="fr-FR" smtClean="0"/>
              <a:pPr defTabSz="950374"/>
              <a:t>45</a:t>
            </a:fld>
            <a:endParaRPr lang="fr-FR" dirty="0" smtClean="0"/>
          </a:p>
        </p:txBody>
      </p:sp>
      <p:sp>
        <p:nvSpPr>
          <p:cNvPr id="107523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4438380" cy="39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22" tIns="47962" rIns="95922" bIns="47962"/>
          <a:lstStyle/>
          <a:p>
            <a:pPr defTabSz="956951"/>
            <a:r>
              <a:rPr lang="fr-FR" sz="1200" dirty="0"/>
              <a:t>novembre 2006</a:t>
            </a:r>
          </a:p>
        </p:txBody>
      </p:sp>
      <p:sp>
        <p:nvSpPr>
          <p:cNvPr id="107524" name="Rectangle 7"/>
          <p:cNvSpPr txBox="1">
            <a:spLocks noGrp="1" noChangeArrowheads="1"/>
          </p:cNvSpPr>
          <p:nvPr/>
        </p:nvSpPr>
        <p:spPr bwMode="auto">
          <a:xfrm>
            <a:off x="5796235" y="6704896"/>
            <a:ext cx="4438379" cy="39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22" tIns="47962" rIns="95922" bIns="47962" anchor="b"/>
          <a:lstStyle/>
          <a:p>
            <a:pPr algn="r" defTabSz="956951"/>
            <a:fld id="{D279CFE3-8404-4812-9AE4-413FC0BA076C}" type="slidenum">
              <a:rPr lang="fr-FR" sz="1200"/>
              <a:pPr algn="r" defTabSz="956951"/>
              <a:t>45</a:t>
            </a:fld>
            <a:endParaRPr lang="fr-FR" sz="1200" dirty="0"/>
          </a:p>
        </p:txBody>
      </p:sp>
      <p:sp>
        <p:nvSpPr>
          <p:cNvPr id="1075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2163" y="554038"/>
            <a:ext cx="3570287" cy="2679700"/>
          </a:xfrm>
          <a:ln/>
        </p:spPr>
      </p:sp>
      <p:sp>
        <p:nvSpPr>
          <p:cNvPr id="1075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6035" y="3393878"/>
            <a:ext cx="7502547" cy="3151930"/>
          </a:xfrm>
          <a:noFill/>
          <a:ln/>
        </p:spPr>
        <p:txBody>
          <a:bodyPr lIns="95922" tIns="47962" rIns="95922" bIns="47962"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4435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6921"/>
            <a:fld id="{7253999E-4C73-4978-AE1C-48C2F3D649BF}" type="slidenum">
              <a:rPr lang="fr-FR" smtClean="0"/>
              <a:pPr defTabSz="916921"/>
              <a:t>3</a:t>
            </a:fld>
            <a:endParaRPr lang="fr-FR" dirty="0" smtClean="0"/>
          </a:p>
        </p:txBody>
      </p:sp>
      <p:sp>
        <p:nvSpPr>
          <p:cNvPr id="8089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4304822" cy="37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46" tIns="46274" rIns="92546" bIns="46274"/>
          <a:lstStyle/>
          <a:p>
            <a:pPr defTabSz="923266"/>
            <a:r>
              <a:rPr lang="fr-FR" sz="1200" dirty="0"/>
              <a:t>novembre 2006</a:t>
            </a:r>
          </a:p>
        </p:txBody>
      </p:sp>
      <p:sp>
        <p:nvSpPr>
          <p:cNvPr id="80900" name="Rectangle 7"/>
          <p:cNvSpPr txBox="1">
            <a:spLocks noGrp="1" noChangeArrowheads="1"/>
          </p:cNvSpPr>
          <p:nvPr/>
        </p:nvSpPr>
        <p:spPr bwMode="auto">
          <a:xfrm>
            <a:off x="5621818" y="6420028"/>
            <a:ext cx="4304821" cy="37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46" tIns="46274" rIns="92546" bIns="46274" anchor="b"/>
          <a:lstStyle/>
          <a:p>
            <a:pPr algn="r" defTabSz="923266"/>
            <a:fld id="{58BAF2DD-F64A-4358-B03A-00C0C9ACC790}" type="slidenum">
              <a:rPr lang="fr-FR" sz="1200"/>
              <a:pPr algn="r" defTabSz="923266"/>
              <a:t>3</a:t>
            </a:fld>
            <a:endParaRPr lang="fr-FR" sz="1200" dirty="0"/>
          </a:p>
        </p:txBody>
      </p:sp>
      <p:sp>
        <p:nvSpPr>
          <p:cNvPr id="809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2788" y="530225"/>
            <a:ext cx="3421062" cy="2565400"/>
          </a:xfrm>
          <a:ln/>
        </p:spPr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4929" y="3249684"/>
            <a:ext cx="7276784" cy="3018015"/>
          </a:xfrm>
          <a:noFill/>
          <a:ln/>
        </p:spPr>
        <p:txBody>
          <a:bodyPr lIns="92546" tIns="46274" rIns="92546" bIns="46274"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503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3999E-4C73-4978-AE1C-48C2F3D649B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95037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8089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4438380" cy="39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22" tIns="47962" rIns="95922" bIns="47962"/>
          <a:lstStyle/>
          <a:p>
            <a:pPr marL="0" marR="0" lvl="0" indent="0" algn="l" defTabSz="9569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novembre 2006</a:t>
            </a:r>
          </a:p>
        </p:txBody>
      </p:sp>
      <p:sp>
        <p:nvSpPr>
          <p:cNvPr id="80900" name="Rectangle 7"/>
          <p:cNvSpPr txBox="1">
            <a:spLocks noGrp="1" noChangeArrowheads="1"/>
          </p:cNvSpPr>
          <p:nvPr/>
        </p:nvSpPr>
        <p:spPr bwMode="auto">
          <a:xfrm>
            <a:off x="5796236" y="6709394"/>
            <a:ext cx="4438379" cy="39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22" tIns="47962" rIns="95922" bIns="47962" anchor="b"/>
          <a:lstStyle/>
          <a:p>
            <a:pPr marL="0" marR="0" lvl="0" indent="0" algn="r" defTabSz="9569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BAF2DD-F64A-4358-B03A-00C0C9ACC790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95695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809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28988" y="554038"/>
            <a:ext cx="3576637" cy="2681287"/>
          </a:xfrm>
          <a:ln/>
        </p:spPr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6036" y="3396155"/>
            <a:ext cx="7502547" cy="3154045"/>
          </a:xfrm>
          <a:noFill/>
          <a:ln/>
        </p:spPr>
        <p:txBody>
          <a:bodyPr lIns="95922" tIns="47962" rIns="95922" bIns="47962"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11526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503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3999E-4C73-4978-AE1C-48C2F3D649B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95037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8089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4438380" cy="39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22" tIns="47962" rIns="95922" bIns="47962"/>
          <a:lstStyle/>
          <a:p>
            <a:pPr marL="0" marR="0" lvl="0" indent="0" algn="l" defTabSz="9569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novembre 2006</a:t>
            </a:r>
          </a:p>
        </p:txBody>
      </p:sp>
      <p:sp>
        <p:nvSpPr>
          <p:cNvPr id="80900" name="Rectangle 7"/>
          <p:cNvSpPr txBox="1">
            <a:spLocks noGrp="1" noChangeArrowheads="1"/>
          </p:cNvSpPr>
          <p:nvPr/>
        </p:nvSpPr>
        <p:spPr bwMode="auto">
          <a:xfrm>
            <a:off x="5796236" y="6709394"/>
            <a:ext cx="4438379" cy="39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22" tIns="47962" rIns="95922" bIns="47962" anchor="b"/>
          <a:lstStyle/>
          <a:p>
            <a:pPr marL="0" marR="0" lvl="0" indent="0" algn="r" defTabSz="9569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BAF2DD-F64A-4358-B03A-00C0C9ACC790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95695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809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28988" y="554038"/>
            <a:ext cx="3576637" cy="2681287"/>
          </a:xfrm>
          <a:ln/>
        </p:spPr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6036" y="3396155"/>
            <a:ext cx="7502547" cy="3154045"/>
          </a:xfrm>
          <a:noFill/>
          <a:ln/>
        </p:spPr>
        <p:txBody>
          <a:bodyPr lIns="95922" tIns="47962" rIns="95922" bIns="47962"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984475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6921"/>
            <a:fld id="{4C6A1AE7-BF1F-4924-B5F7-2B81CF3A9A18}" type="slidenum">
              <a:rPr lang="fr-FR" smtClean="0"/>
              <a:pPr defTabSz="916921"/>
              <a:t>6</a:t>
            </a:fld>
            <a:endParaRPr lang="fr-FR" dirty="0" smtClean="0"/>
          </a:p>
        </p:txBody>
      </p:sp>
      <p:sp>
        <p:nvSpPr>
          <p:cNvPr id="83971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4304822" cy="37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46" tIns="46274" rIns="92546" bIns="46274"/>
          <a:lstStyle/>
          <a:p>
            <a:pPr defTabSz="923266"/>
            <a:r>
              <a:rPr lang="fr-FR" sz="1200" dirty="0"/>
              <a:t>novembre 2006</a:t>
            </a:r>
          </a:p>
        </p:txBody>
      </p:sp>
      <p:sp>
        <p:nvSpPr>
          <p:cNvPr id="83972" name="Rectangle 7"/>
          <p:cNvSpPr txBox="1">
            <a:spLocks noGrp="1" noChangeArrowheads="1"/>
          </p:cNvSpPr>
          <p:nvPr/>
        </p:nvSpPr>
        <p:spPr bwMode="auto">
          <a:xfrm>
            <a:off x="5621818" y="6420028"/>
            <a:ext cx="4304821" cy="37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46" tIns="46274" rIns="92546" bIns="46274" anchor="b"/>
          <a:lstStyle/>
          <a:p>
            <a:pPr algn="r" defTabSz="923266"/>
            <a:fld id="{C39396C9-DA5B-476C-85FD-24448D6648A5}" type="slidenum">
              <a:rPr lang="fr-FR" sz="1200"/>
              <a:pPr algn="r" defTabSz="923266"/>
              <a:t>6</a:t>
            </a:fld>
            <a:endParaRPr lang="fr-FR" sz="1200" dirty="0"/>
          </a:p>
        </p:txBody>
      </p:sp>
      <p:sp>
        <p:nvSpPr>
          <p:cNvPr id="839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2788" y="530225"/>
            <a:ext cx="3421062" cy="2565400"/>
          </a:xfrm>
          <a:ln/>
        </p:spPr>
      </p:sp>
      <p:sp>
        <p:nvSpPr>
          <p:cNvPr id="839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4929" y="3249684"/>
            <a:ext cx="7276784" cy="3018015"/>
          </a:xfrm>
          <a:noFill/>
          <a:ln/>
        </p:spPr>
        <p:txBody>
          <a:bodyPr lIns="92546" tIns="46274" rIns="92546" bIns="46274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ENS </a:t>
            </a:r>
            <a:r>
              <a:rPr lang="fr-FR" dirty="0" err="1" smtClean="0"/>
              <a:t>lyon</a:t>
            </a:r>
            <a:r>
              <a:rPr lang="fr-FR" dirty="0" smtClean="0"/>
              <a:t> et EPFL </a:t>
            </a:r>
            <a:r>
              <a:rPr lang="fr-FR" baseline="0" dirty="0" smtClean="0"/>
              <a:t> = ENS orientée vers les sciences fondamentales et EPFL tournée vers les sciences appliquées</a:t>
            </a:r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E139F-8BA6-428A-BE3E-D5873623F32A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Du 4 au 7 mai (</a:t>
            </a:r>
            <a:r>
              <a:rPr lang="fr-FR" dirty="0" err="1" smtClean="0"/>
              <a:t>epreuves</a:t>
            </a:r>
            <a:r>
              <a:rPr lang="fr-FR" dirty="0" smtClean="0"/>
              <a:t> écrites)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E139F-8BA6-428A-BE3E-D5873623F32A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6710"/>
            <a:fld id="{3AAE26A5-4C1A-458E-AB80-C1495A3EF612}" type="slidenum">
              <a:rPr lang="fr-FR" smtClean="0"/>
              <a:pPr defTabSz="916710"/>
              <a:t>41</a:t>
            </a:fld>
            <a:endParaRPr lang="fr-FR" dirty="0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6847"/>
            <a:fld id="{3AAE26A5-4C1A-458E-AB80-C1495A3EF612}" type="slidenum">
              <a:rPr lang="fr-FR" smtClean="0"/>
              <a:pPr defTabSz="916847"/>
              <a:t>42</a:t>
            </a:fld>
            <a:endParaRPr lang="fr-FR" dirty="0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728191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2023-2024   Seules les notices des concours et les sites mentionnés font foi.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5DA36-521A-4E6D-AE5C-F555C939A9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2023-2024   Seules les notices des concours et les sites mentionnés font foi.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F965B-E194-4411-8144-097D528454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08720"/>
            <a:ext cx="2057400" cy="521744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08720"/>
            <a:ext cx="6019800" cy="521744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2023-2024   Seules les notices des concours et les sites mentionnés font foi.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3FF76-45AA-4F5D-B4A9-5D4E6B10DC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fr-FR" noProof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2023-2024   Seules les notices des concours et les sites mentionnés font foi.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C16C1-9BE1-4B57-9118-A40FD4B67E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908723"/>
            <a:ext cx="7772400" cy="1728191"/>
          </a:xfrm>
        </p:spPr>
        <p:txBody>
          <a:bodyPr/>
          <a:lstStyle>
            <a:lvl1pPr>
              <a:defRPr sz="3000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2023-2024   Seules les notices des concours et les sites mentionnés font foi.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5DA36-521A-4E6D-AE5C-F555C939A9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00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2023-2024   Seules les notices des concours et les sites mentionnés font foi.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BBB52-D30C-407F-8737-4F9F5DFFAD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234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34290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5576" y="1916834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2023-2024   Seules les notices des concours et les sites mentionnés font foi.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B2DA3-D7D7-4B24-AD7C-2CA15CEEF9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895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038600" cy="528945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2023-2024   Seules les notices des concours et les sites mentionnés font foi.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D8FC-0C71-4BD7-B56D-6EC4628D04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130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08721"/>
            <a:ext cx="4040188" cy="64807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556794"/>
            <a:ext cx="4040188" cy="456937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908721"/>
            <a:ext cx="4041775" cy="64807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556794"/>
            <a:ext cx="4041775" cy="456937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2023-2024   Seules les notices des concours et les sites mentionnés font foi.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90933-F27E-4E87-84E9-F162928AC53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522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2023-2024   Seules les notices des concours et les sites mentionnés font foi.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D97EC-FCBE-4702-8D4B-2E58006346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046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2023-2024   Seules les notices des concours et les sites mentionnés font foi.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7B685-7FCF-4C9E-906B-5AB92DE0AF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41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2023-2024   Seules les notices des concours et les sites mentionnés font foi.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BBB52-D30C-407F-8737-4F9F5DFFAD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5" y="836712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2894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988842"/>
            <a:ext cx="3008313" cy="413732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2023-2024   Seules les notices des concours et les sites mentionnés font foi.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85683-49C7-4CB8-A488-3F4E18784E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933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908721"/>
            <a:ext cx="5486400" cy="381885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2023-2024   Seules les notices des concours et les sites mentionnés font foi.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B6701-ECAD-4195-9D46-D9F817F32A8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517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2023-2024   Seules les notices des concours et les sites mentionnés font foi.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F965B-E194-4411-8144-097D528454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637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08722"/>
            <a:ext cx="2057400" cy="521744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08722"/>
            <a:ext cx="6019800" cy="521744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2023-2024   Seules les notices des concours et les sites mentionnés font foi.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3FF76-45AA-4F5D-B4A9-5D4E6B10DC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930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fr-FR" noProof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2023-2024   Seules les notices des concours et les sites mentionnés font foi.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C16C1-9BE1-4B57-9118-A40FD4B67E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82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34290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5576" y="191683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2023-2024   Seules les notices des concours et les sites mentionnés font foi.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B2DA3-D7D7-4B24-AD7C-2CA15CEEF9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038600" cy="5289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2023-2024   Seules les notices des concours et les sites mentionnés font foi.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D8FC-0C71-4BD7-B56D-6EC4628D04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08721"/>
            <a:ext cx="4040188" cy="6480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040188" cy="45693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08721"/>
            <a:ext cx="4041775" cy="6480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56792"/>
            <a:ext cx="4041775" cy="45693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2023-2024   Seules les notices des concours et les sites mentionnés font foi.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90933-F27E-4E87-84E9-F162928AC53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2023-2024   Seules les notices des concours et les sites mentionnés font foi.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D97EC-FCBE-4702-8D4B-2E58006346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2023-2024   Seules les notices des concours et les sites mentionnés font foi.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7B685-7FCF-4C9E-906B-5AB92DE0AF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2894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008313" cy="41373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2023-2024   Seules les notices des concours et les sites mentionnés font foi.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85683-49C7-4CB8-A488-3F4E18784E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908719"/>
            <a:ext cx="5486400" cy="381885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2023-2024   Seules les notices des concours et les sites mentionnés font foi.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B6701-ECAD-4195-9D46-D9F817F32A8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132138" y="0"/>
            <a:ext cx="60118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836613"/>
            <a:ext cx="8229600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524625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4727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524625"/>
            <a:ext cx="2895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4727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2023-2024   Seules les notices des concours et les sites mentionnés font foi.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524625"/>
            <a:ext cx="1906588" cy="217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CB0990-A29B-4008-AA98-B8961767DE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006B9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6B98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6B98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6B98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6B98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006B98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006B98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006B98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006B98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ebdings" pitchFamily="18" charset="2"/>
        <a:buChar char="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132138" y="0"/>
            <a:ext cx="60118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836613"/>
            <a:ext cx="8229600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524625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74727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524625"/>
            <a:ext cx="2895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74727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2023-2024   Seules les notices des concours et les sites mentionnés font foi.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524625"/>
            <a:ext cx="1906588" cy="217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CB0990-A29B-4008-AA98-B8961767DE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47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500" kern="1200">
          <a:solidFill>
            <a:srgbClr val="006B9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500">
          <a:solidFill>
            <a:srgbClr val="006B98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500">
          <a:solidFill>
            <a:srgbClr val="006B98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500">
          <a:solidFill>
            <a:srgbClr val="006B98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500">
          <a:solidFill>
            <a:srgbClr val="006B98"/>
          </a:solidFill>
          <a:latin typeface="Trebuchet MS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1500">
          <a:solidFill>
            <a:srgbClr val="006B98"/>
          </a:solidFill>
          <a:latin typeface="Trebuchet MS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1500">
          <a:solidFill>
            <a:srgbClr val="006B98"/>
          </a:solidFill>
          <a:latin typeface="Trebuchet MS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1500">
          <a:solidFill>
            <a:srgbClr val="006B98"/>
          </a:solidFill>
          <a:latin typeface="Trebuchet MS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1500">
          <a:solidFill>
            <a:srgbClr val="006B98"/>
          </a:solidFill>
          <a:latin typeface="Trebuchet MS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ebdings" pitchFamily="18" charset="2"/>
        <a:buChar char="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1.emf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cours-bc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cours-bce.co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ricome.org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damien.coirier@bginette.fr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9"/>
          <p:cNvSpPr>
            <a:spLocks noGrp="1" noChangeArrowheads="1"/>
          </p:cNvSpPr>
          <p:nvPr>
            <p:ph type="title"/>
          </p:nvPr>
        </p:nvSpPr>
        <p:spPr>
          <a:xfrm>
            <a:off x="3928392" y="-171400"/>
            <a:ext cx="5540152" cy="836613"/>
          </a:xfrm>
        </p:spPr>
        <p:txBody>
          <a:bodyPr/>
          <a:lstStyle/>
          <a:p>
            <a:pPr eaLnBrk="1" hangingPunct="1"/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Information concours 2024</a:t>
            </a:r>
          </a:p>
        </p:txBody>
      </p:sp>
      <p:sp>
        <p:nvSpPr>
          <p:cNvPr id="5124" name="ZoneTexte 6"/>
          <p:cNvSpPr txBox="1">
            <a:spLocks noChangeArrowheads="1"/>
          </p:cNvSpPr>
          <p:nvPr/>
        </p:nvSpPr>
        <p:spPr bwMode="auto">
          <a:xfrm>
            <a:off x="1331119" y="836613"/>
            <a:ext cx="6481763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5763" lvl="2" indent="1588" algn="ctr">
              <a:buFont typeface="Wingdings" pitchFamily="2" charset="2"/>
              <a:buNone/>
            </a:pP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Réunion d’information </a:t>
            </a:r>
          </a:p>
          <a:p>
            <a:pPr marL="385763" lvl="2" indent="1588" algn="ctr">
              <a:buFont typeface="Wingdings" pitchFamily="2" charset="2"/>
              <a:buNone/>
            </a:pP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pour les parents </a:t>
            </a: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des élèves </a:t>
            </a:r>
          </a:p>
          <a:p>
            <a:pPr marL="385763" lvl="2" indent="1588" algn="ctr">
              <a:buFont typeface="Wingdings" pitchFamily="2" charset="2"/>
              <a:buNone/>
            </a:pP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de 2</a:t>
            </a:r>
            <a:r>
              <a:rPr lang="fr-FR" sz="3600" b="1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année</a:t>
            </a:r>
          </a:p>
          <a:p>
            <a:pPr marL="385763" lvl="2" indent="1588" algn="ctr">
              <a:buFont typeface="Wingdings" pitchFamily="2" charset="2"/>
              <a:buNone/>
            </a:pP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BCPST2 </a:t>
            </a: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et </a:t>
            </a: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ECG2</a:t>
            </a:r>
            <a:endParaRPr lang="fr-FR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85763" lvl="2" indent="1588" algn="ctr">
              <a:lnSpc>
                <a:spcPct val="80000"/>
              </a:lnSpc>
              <a:buFont typeface="Wingdings" pitchFamily="2" charset="2"/>
              <a:buNone/>
            </a:pPr>
            <a:endParaRPr lang="fr-FR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85763" lvl="2" indent="1588" algn="ctr">
              <a:lnSpc>
                <a:spcPct val="80000"/>
              </a:lnSpc>
              <a:buFont typeface="Wingdings" pitchFamily="2" charset="2"/>
              <a:buNone/>
            </a:pP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C16C1-9BE1-4B57-9118-A40FD4B67E99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216024"/>
          </a:xfrm>
          <a:noFill/>
        </p:spPr>
        <p:txBody>
          <a:bodyPr/>
          <a:lstStyle/>
          <a:p>
            <a:r>
              <a:rPr lang="fr-FR" dirty="0" smtClean="0"/>
              <a:t>2023-2024   Seules les notices des concours et les sites mentionnés font foi.</a:t>
            </a:r>
          </a:p>
        </p:txBody>
      </p:sp>
      <p:pic>
        <p:nvPicPr>
          <p:cNvPr id="8" name="Image 7" descr="logoble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9471" y="3212976"/>
            <a:ext cx="2581082" cy="2865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96136" y="0"/>
            <a:ext cx="3312070" cy="476250"/>
          </a:xfrm>
        </p:spPr>
        <p:txBody>
          <a:bodyPr/>
          <a:lstStyle/>
          <a:p>
            <a:pPr>
              <a:defRPr/>
            </a:pP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BCPST A</a:t>
            </a:r>
            <a:endParaRPr lang="fr-FR" sz="32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496855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SzPct val="80000"/>
              <a:buNone/>
              <a:defRPr/>
            </a:pP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5 groupes d’écoles utilisent la banque d’épreuves BCPST A :</a:t>
            </a:r>
          </a:p>
          <a:p>
            <a:pPr marL="3049588" eaLnBrk="1" hangingPunct="1">
              <a:lnSpc>
                <a:spcPct val="150000"/>
              </a:lnSpc>
              <a:buSzPct val="80000"/>
              <a:buFont typeface="Wingdings" pitchFamily="2" charset="2"/>
              <a:buChar char="Ø"/>
              <a:defRPr/>
            </a:pP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A BIO</a:t>
            </a:r>
          </a:p>
          <a:p>
            <a:pPr marL="3049588" eaLnBrk="1" hangingPunct="1">
              <a:lnSpc>
                <a:spcPct val="150000"/>
              </a:lnSpc>
              <a:buSzPct val="80000"/>
              <a:buFont typeface="Wingdings" pitchFamily="2" charset="2"/>
              <a:buChar char="Ø"/>
              <a:defRPr/>
            </a:pP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X BIO</a:t>
            </a:r>
          </a:p>
          <a:p>
            <a:pPr marL="3049588" eaLnBrk="1" hangingPunct="1">
              <a:lnSpc>
                <a:spcPct val="150000"/>
              </a:lnSpc>
              <a:buSzPct val="80000"/>
              <a:buFont typeface="Wingdings" pitchFamily="2" charset="2"/>
              <a:buChar char="Ø"/>
              <a:defRPr/>
            </a:pP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A ENV</a:t>
            </a:r>
          </a:p>
          <a:p>
            <a:pPr marL="3049588" eaLnBrk="1" hangingPunct="1">
              <a:lnSpc>
                <a:spcPct val="150000"/>
              </a:lnSpc>
              <a:buSzPct val="80000"/>
              <a:buFont typeface="Wingdings" pitchFamily="2" charset="2"/>
              <a:buChar char="Ø"/>
              <a:defRPr/>
            </a:pP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A PC BIO</a:t>
            </a:r>
          </a:p>
          <a:p>
            <a:pPr marL="3049588" eaLnBrk="1" hangingPunct="1">
              <a:lnSpc>
                <a:spcPct val="150000"/>
              </a:lnSpc>
              <a:buSzPct val="80000"/>
              <a:buFont typeface="Wingdings" pitchFamily="2" charset="2"/>
              <a:buChar char="Ø"/>
              <a:defRPr/>
            </a:pPr>
            <a:r>
              <a:rPr lang="fr-FR" sz="2800" b="1" dirty="0" err="1" smtClean="0">
                <a:solidFill>
                  <a:schemeClr val="accent1">
                    <a:lumMod val="75000"/>
                  </a:schemeClr>
                </a:solidFill>
              </a:rPr>
              <a:t>Polytech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A BIO</a:t>
            </a:r>
          </a:p>
          <a:p>
            <a:pPr eaLnBrk="1" hangingPunct="1">
              <a:lnSpc>
                <a:spcPct val="150000"/>
              </a:lnSpc>
              <a:buSzPct val="80000"/>
              <a:buFont typeface="Wingdings" pitchFamily="2" charset="2"/>
              <a:buChar char="Ø"/>
              <a:defRPr/>
            </a:pPr>
            <a:endParaRPr lang="fr-FR" sz="2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BBB52-D30C-407F-8737-4F9F5DFFAD04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216024"/>
          </a:xfrm>
          <a:noFill/>
        </p:spPr>
        <p:txBody>
          <a:bodyPr/>
          <a:lstStyle/>
          <a:p>
            <a:r>
              <a:rPr lang="fr-FR" smtClean="0"/>
              <a:t>2023-2024   Seules les notices des concours et les sites mentionnés font foi.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9"/>
          <p:cNvSpPr txBox="1">
            <a:spLocks noChangeArrowheads="1"/>
          </p:cNvSpPr>
          <p:nvPr/>
        </p:nvSpPr>
        <p:spPr bwMode="auto">
          <a:xfrm>
            <a:off x="3928392" y="-171400"/>
            <a:ext cx="554015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B9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BCPST A – écoles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C16C1-9BE1-4B57-9118-A40FD4B67E99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866603"/>
              </p:ext>
            </p:extLst>
          </p:nvPr>
        </p:nvGraphicFramePr>
        <p:xfrm>
          <a:off x="539552" y="1074280"/>
          <a:ext cx="7200800" cy="4730984"/>
        </p:xfrm>
        <a:graphic>
          <a:graphicData uri="http://schemas.openxmlformats.org/drawingml/2006/table">
            <a:tbl>
              <a:tblPr/>
              <a:tblGrid>
                <a:gridCol w="5760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fontAlgn="ctr"/>
                      <a:endParaRPr lang="fr-FR" sz="14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1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Nb places</a:t>
                      </a:r>
                      <a:endParaRPr lang="fr-FR" sz="1400" b="1" i="1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1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2023</a:t>
                      </a:r>
                      <a:endParaRPr lang="fr-FR" sz="1400" b="1" i="1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 err="1">
                          <a:solidFill>
                            <a:srgbClr val="FF0000"/>
                          </a:solidFill>
                          <a:latin typeface="+mn-lt"/>
                        </a:rPr>
                        <a:t>AgroParisTech</a:t>
                      </a:r>
                      <a:r>
                        <a:rPr lang="fr-FR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Grignon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1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272</a:t>
                      </a:r>
                      <a:endParaRPr lang="fr-FR" sz="1400" b="1" i="1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Montpellier Sup Agro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(cursus agronome)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1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108</a:t>
                      </a:r>
                      <a:endParaRPr lang="fr-FR" sz="1400" b="1" i="1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Montpellier Sup Agro (cursus SAADS)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1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9</a:t>
                      </a:r>
                      <a:endParaRPr lang="fr-FR" sz="1400" b="1" i="1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 err="1">
                          <a:solidFill>
                            <a:srgbClr val="FF0000"/>
                          </a:solidFill>
                          <a:latin typeface="+mn-lt"/>
                        </a:rPr>
                        <a:t>Agrocampus</a:t>
                      </a:r>
                      <a:r>
                        <a:rPr lang="fr-FR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 Ouest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(cursus ingénieur agronome)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1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133</a:t>
                      </a:r>
                      <a:endParaRPr lang="fr-FR" sz="1400" b="1" i="1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ENSAT Toulouse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1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92</a:t>
                      </a:r>
                      <a:endParaRPr lang="fr-FR" sz="1400" b="1" i="1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50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ENSAIA Nancy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1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90</a:t>
                      </a:r>
                      <a:endParaRPr lang="fr-FR" sz="1400" b="1" i="1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A</a:t>
                      </a:r>
                      <a:r>
                        <a:rPr lang="fr-FR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grocampus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Ouest (cursus ingénieur en horticulture et en paysage)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1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43</a:t>
                      </a:r>
                      <a:endParaRPr lang="fr-FR" sz="1400" b="1" i="1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Agrosup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Dijon (Cursus Agroalimentaire)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1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59</a:t>
                      </a:r>
                      <a:endParaRPr lang="fr-FR" sz="1400" b="1" i="1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Bordeaux Sciences Agro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1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87</a:t>
                      </a:r>
                      <a:endParaRPr lang="fr-FR" sz="1400" b="1" i="1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VetAgro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Sup Clermont-Ferrand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1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54</a:t>
                      </a:r>
                      <a:endParaRPr lang="fr-FR" sz="1400" b="1" i="1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ONIRIS Nantes Atlantique (cursus agroalimentaire)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1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55</a:t>
                      </a:r>
                      <a:endParaRPr lang="fr-FR" sz="1400" b="1" i="1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Agrosup Dijon (Cursus Agronome) civil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1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35</a:t>
                      </a:r>
                      <a:endParaRPr lang="fr-FR" sz="1400" b="1" i="1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Centrale </a:t>
                      </a:r>
                      <a:r>
                        <a:rPr lang="fr-FR" sz="1400" b="1" i="0" u="none" strike="noStrike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Supelec</a:t>
                      </a:r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fr-FR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(campus Metz)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1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20</a:t>
                      </a:r>
                      <a:endParaRPr lang="fr-FR" sz="1400" b="1" i="1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216024"/>
          </a:xfrm>
          <a:noFill/>
        </p:spPr>
        <p:txBody>
          <a:bodyPr/>
          <a:lstStyle/>
          <a:p>
            <a:r>
              <a:rPr lang="fr-FR" smtClean="0"/>
              <a:t>2023-2024   Seules les notices des concours et les sites mentionnés font foi.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9"/>
          <p:cNvSpPr txBox="1">
            <a:spLocks noChangeArrowheads="1"/>
          </p:cNvSpPr>
          <p:nvPr/>
        </p:nvSpPr>
        <p:spPr bwMode="auto">
          <a:xfrm>
            <a:off x="3928392" y="-171400"/>
            <a:ext cx="554015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B9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BCPST A – écoles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C16C1-9BE1-4B57-9118-A40FD4B67E99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0" y="5877272"/>
            <a:ext cx="91440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tabLst/>
              <a:defRPr/>
            </a:pPr>
            <a:endParaRPr kumimoji="0" lang="fr-FR" sz="2400" b="1" i="1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216024"/>
          </a:xfrm>
          <a:noFill/>
        </p:spPr>
        <p:txBody>
          <a:bodyPr/>
          <a:lstStyle/>
          <a:p>
            <a:r>
              <a:rPr lang="fr-FR" smtClean="0"/>
              <a:t>2023-2024   Seules les notices des concours et les sites mentionnés font foi.</a:t>
            </a:r>
            <a:endParaRPr lang="fr-FR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251520" y="1239258"/>
            <a:ext cx="5544616" cy="2232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902" y="1868279"/>
            <a:ext cx="6120680" cy="1528617"/>
          </a:xfrm>
          <a:prstGeom prst="rect">
            <a:avLst/>
          </a:prstGeom>
        </p:spPr>
      </p:pic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931088"/>
              </p:ext>
            </p:extLst>
          </p:nvPr>
        </p:nvGraphicFramePr>
        <p:xfrm>
          <a:off x="1475656" y="3795542"/>
          <a:ext cx="6120681" cy="128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Feuille de calcul" r:id="rId4" imgW="3743481" imgH="771421" progId="Excel.Sheet.12">
                  <p:embed/>
                </p:oleObj>
              </mc:Choice>
              <mc:Fallback>
                <p:oleObj name="Feuille de calcul" r:id="rId4" imgW="3743481" imgH="7714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656" y="3795542"/>
                        <a:ext cx="6120681" cy="1284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071701"/>
              </p:ext>
            </p:extLst>
          </p:nvPr>
        </p:nvGraphicFramePr>
        <p:xfrm>
          <a:off x="1475656" y="5404016"/>
          <a:ext cx="6065173" cy="401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" name="Feuille de calcul" r:id="rId6" imgW="3495692" imgH="199949" progId="Excel.Sheet.12">
                  <p:embed/>
                </p:oleObj>
              </mc:Choice>
              <mc:Fallback>
                <p:oleObj name="Feuille de calcul" r:id="rId6" imgW="3495692" imgH="19994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5656" y="5404016"/>
                        <a:ext cx="6065173" cy="401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835675"/>
              </p:ext>
            </p:extLst>
          </p:nvPr>
        </p:nvGraphicFramePr>
        <p:xfrm>
          <a:off x="1475656" y="1146257"/>
          <a:ext cx="6120681" cy="316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Feuille de calcul" r:id="rId8" imgW="3495692" imgH="199949" progId="Excel.Sheet.12">
                  <p:embed/>
                </p:oleObj>
              </mc:Choice>
              <mc:Fallback>
                <p:oleObj name="Feuille de calcul" r:id="rId8" imgW="3495692" imgH="19994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75656" y="1146257"/>
                        <a:ext cx="6120681" cy="316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9"/>
          <p:cNvSpPr txBox="1">
            <a:spLocks noChangeArrowheads="1"/>
          </p:cNvSpPr>
          <p:nvPr/>
        </p:nvSpPr>
        <p:spPr bwMode="auto">
          <a:xfrm>
            <a:off x="3347864" y="-171400"/>
            <a:ext cx="612068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B9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BCPST A – épreuves et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B9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coefs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rgbClr val="006B9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C16C1-9BE1-4B57-9118-A40FD4B67E99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216024"/>
          </a:xfrm>
          <a:noFill/>
        </p:spPr>
        <p:txBody>
          <a:bodyPr/>
          <a:lstStyle/>
          <a:p>
            <a:r>
              <a:rPr lang="fr-FR" smtClean="0"/>
              <a:t>2023-2024   Seules les notices des concours et les sites mentionnés font foi.</a:t>
            </a:r>
            <a:endParaRPr lang="fr-FR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1115616" y="907975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612437"/>
              </p:ext>
            </p:extLst>
          </p:nvPr>
        </p:nvGraphicFramePr>
        <p:xfrm>
          <a:off x="107504" y="847799"/>
          <a:ext cx="7686675" cy="553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Feuille de calcul" r:id="rId3" imgW="7686792" imgH="5533838" progId="Excel.Sheet.12">
                  <p:embed/>
                </p:oleObj>
              </mc:Choice>
              <mc:Fallback>
                <p:oleObj name="Feuille de calcul" r:id="rId3" imgW="7686792" imgH="55338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847799"/>
                        <a:ext cx="7686675" cy="553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7956376" y="847799"/>
            <a:ext cx="93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En attente de la notice de concours de l’X 2024</a:t>
            </a:r>
            <a:endParaRPr lang="fr-FR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9"/>
          <p:cNvSpPr txBox="1">
            <a:spLocks noChangeArrowheads="1"/>
          </p:cNvSpPr>
          <p:nvPr/>
        </p:nvSpPr>
        <p:spPr bwMode="auto">
          <a:xfrm>
            <a:off x="3347864" y="-171400"/>
            <a:ext cx="612068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B9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BCPST A – épreuves et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B9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coefs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rgbClr val="006B9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C16C1-9BE1-4B57-9118-A40FD4B67E99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216024"/>
          </a:xfrm>
          <a:noFill/>
        </p:spPr>
        <p:txBody>
          <a:bodyPr/>
          <a:lstStyle/>
          <a:p>
            <a:r>
              <a:rPr lang="fr-FR" smtClean="0"/>
              <a:t>2023-2024   Seules les notices des concours et les sites mentionnés font foi.</a:t>
            </a:r>
            <a:endParaRPr lang="fr-FR" dirty="0" smtClean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457199" y="1348011"/>
          <a:ext cx="8229602" cy="4266753"/>
        </p:xfrm>
        <a:graphic>
          <a:graphicData uri="http://schemas.openxmlformats.org/drawingml/2006/table">
            <a:tbl>
              <a:tblPr/>
              <a:tblGrid>
                <a:gridCol w="1965824">
                  <a:extLst>
                    <a:ext uri="{9D8B030D-6E8A-4147-A177-3AD203B41FA5}">
                      <a16:colId xmlns:a16="http://schemas.microsoft.com/office/drawing/2014/main" val="3642272726"/>
                    </a:ext>
                  </a:extLst>
                </a:gridCol>
                <a:gridCol w="448720">
                  <a:extLst>
                    <a:ext uri="{9D8B030D-6E8A-4147-A177-3AD203B41FA5}">
                      <a16:colId xmlns:a16="http://schemas.microsoft.com/office/drawing/2014/main" val="10641300"/>
                    </a:ext>
                  </a:extLst>
                </a:gridCol>
                <a:gridCol w="521982">
                  <a:extLst>
                    <a:ext uri="{9D8B030D-6E8A-4147-A177-3AD203B41FA5}">
                      <a16:colId xmlns:a16="http://schemas.microsoft.com/office/drawing/2014/main" val="2506991723"/>
                    </a:ext>
                  </a:extLst>
                </a:gridCol>
                <a:gridCol w="421248">
                  <a:extLst>
                    <a:ext uri="{9D8B030D-6E8A-4147-A177-3AD203B41FA5}">
                      <a16:colId xmlns:a16="http://schemas.microsoft.com/office/drawing/2014/main" val="3358410594"/>
                    </a:ext>
                  </a:extLst>
                </a:gridCol>
                <a:gridCol w="521982">
                  <a:extLst>
                    <a:ext uri="{9D8B030D-6E8A-4147-A177-3AD203B41FA5}">
                      <a16:colId xmlns:a16="http://schemas.microsoft.com/office/drawing/2014/main" val="2506375342"/>
                    </a:ext>
                  </a:extLst>
                </a:gridCol>
                <a:gridCol w="421248">
                  <a:extLst>
                    <a:ext uri="{9D8B030D-6E8A-4147-A177-3AD203B41FA5}">
                      <a16:colId xmlns:a16="http://schemas.microsoft.com/office/drawing/2014/main" val="499803171"/>
                    </a:ext>
                  </a:extLst>
                </a:gridCol>
                <a:gridCol w="521982">
                  <a:extLst>
                    <a:ext uri="{9D8B030D-6E8A-4147-A177-3AD203B41FA5}">
                      <a16:colId xmlns:a16="http://schemas.microsoft.com/office/drawing/2014/main" val="3309091592"/>
                    </a:ext>
                  </a:extLst>
                </a:gridCol>
                <a:gridCol w="421248">
                  <a:extLst>
                    <a:ext uri="{9D8B030D-6E8A-4147-A177-3AD203B41FA5}">
                      <a16:colId xmlns:a16="http://schemas.microsoft.com/office/drawing/2014/main" val="2730949502"/>
                    </a:ext>
                  </a:extLst>
                </a:gridCol>
                <a:gridCol w="622715">
                  <a:extLst>
                    <a:ext uri="{9D8B030D-6E8A-4147-A177-3AD203B41FA5}">
                      <a16:colId xmlns:a16="http://schemas.microsoft.com/office/drawing/2014/main" val="3420450303"/>
                    </a:ext>
                  </a:extLst>
                </a:gridCol>
                <a:gridCol w="467036">
                  <a:extLst>
                    <a:ext uri="{9D8B030D-6E8A-4147-A177-3AD203B41FA5}">
                      <a16:colId xmlns:a16="http://schemas.microsoft.com/office/drawing/2014/main" val="1289990751"/>
                    </a:ext>
                  </a:extLst>
                </a:gridCol>
                <a:gridCol w="1053121">
                  <a:extLst>
                    <a:ext uri="{9D8B030D-6E8A-4147-A177-3AD203B41FA5}">
                      <a16:colId xmlns:a16="http://schemas.microsoft.com/office/drawing/2014/main" val="3311892689"/>
                    </a:ext>
                  </a:extLst>
                </a:gridCol>
                <a:gridCol w="421248">
                  <a:extLst>
                    <a:ext uri="{9D8B030D-6E8A-4147-A177-3AD203B41FA5}">
                      <a16:colId xmlns:a16="http://schemas.microsoft.com/office/drawing/2014/main" val="3346794231"/>
                    </a:ext>
                  </a:extLst>
                </a:gridCol>
                <a:gridCol w="421248">
                  <a:extLst>
                    <a:ext uri="{9D8B030D-6E8A-4147-A177-3AD203B41FA5}">
                      <a16:colId xmlns:a16="http://schemas.microsoft.com/office/drawing/2014/main" val="2672950115"/>
                    </a:ext>
                  </a:extLst>
                </a:gridCol>
              </a:tblGrid>
              <a:tr h="1139623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Epreuves orales</a:t>
                      </a:r>
                    </a:p>
                  </a:txBody>
                  <a:tcPr marL="9117" marR="9117" marT="91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BIO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ENV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PC BIO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POLYTECH A BIO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 BIO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677223"/>
                  </a:ext>
                </a:extLst>
              </a:tr>
              <a:tr h="255276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Biologie - oral</a:t>
                      </a:r>
                    </a:p>
                  </a:txBody>
                  <a:tcPr marL="9117" marR="9117" marT="91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117" marR="9117" marT="9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117" marR="9117" marT="9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17" marR="9117" marT="9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17" marR="9117" marT="9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Maths - oral</a:t>
                      </a:r>
                    </a:p>
                  </a:txBody>
                  <a:tcPr marL="9117" marR="9117" marT="91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117" marR="9117" marT="9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787692"/>
                  </a:ext>
                </a:extLst>
              </a:tr>
              <a:tr h="264393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Biologie - TP</a:t>
                      </a:r>
                    </a:p>
                  </a:txBody>
                  <a:tcPr marL="9117" marR="9117" marT="91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117" marR="9117" marT="9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117" marR="9117" marT="9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117" marR="9117" marT="9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17" marR="9117" marT="9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Maths - ADS</a:t>
                      </a:r>
                    </a:p>
                  </a:txBody>
                  <a:tcPr marL="9117" marR="9117" marT="91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117" marR="9117" marT="9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623626"/>
                  </a:ext>
                </a:extLst>
              </a:tr>
              <a:tr h="264393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P&amp;C - oral</a:t>
                      </a:r>
                    </a:p>
                  </a:txBody>
                  <a:tcPr marL="9117" marR="9117" marT="91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117" marR="9117" marT="9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117" marR="9117" marT="9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117" marR="9117" marT="9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17" marR="9117" marT="9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P&amp;C - oral</a:t>
                      </a:r>
                    </a:p>
                  </a:txBody>
                  <a:tcPr marL="9117" marR="9117" marT="91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117" marR="9117" marT="9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088639"/>
                  </a:ext>
                </a:extLst>
              </a:tr>
              <a:tr h="264393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TIPE (entretien prof)</a:t>
                      </a:r>
                    </a:p>
                  </a:txBody>
                  <a:tcPr marL="9117" marR="9117" marT="91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117" marR="9117" marT="9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117" marR="9117" marT="9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117" marR="9117" marT="9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117" marR="9117" marT="9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Français</a:t>
                      </a:r>
                    </a:p>
                  </a:txBody>
                  <a:tcPr marL="9117" marR="9117" marT="91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117" marR="9117" marT="9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889013"/>
                  </a:ext>
                </a:extLst>
              </a:tr>
              <a:tr h="264393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Maths pratiques &amp; info.</a:t>
                      </a:r>
                    </a:p>
                  </a:txBody>
                  <a:tcPr marL="9117" marR="9117" marT="91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117" marR="9117" marT="9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117" marR="9117" marT="9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117" marR="9117" marT="9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17" marR="9117" marT="9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LV*</a:t>
                      </a:r>
                    </a:p>
                  </a:txBody>
                  <a:tcPr marL="9117" marR="9117" marT="91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117" marR="9117" marT="9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79576"/>
                  </a:ext>
                </a:extLst>
              </a:tr>
              <a:tr h="264393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Géographie</a:t>
                      </a:r>
                    </a:p>
                  </a:txBody>
                  <a:tcPr marL="9117" marR="9117" marT="91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117" marR="9117" marT="9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117" marR="9117" marT="9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17" marR="9117" marT="9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17" marR="9117" marT="9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Sport</a:t>
                      </a:r>
                    </a:p>
                  </a:txBody>
                  <a:tcPr marL="9117" marR="9117" marT="91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117" marR="9117" marT="91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94942"/>
                  </a:ext>
                </a:extLst>
              </a:tr>
              <a:tr h="264393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Poids oral</a:t>
                      </a:r>
                    </a:p>
                  </a:txBody>
                  <a:tcPr marL="9117" marR="9117" marT="91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17" marR="9117" marT="91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09690"/>
                  </a:ext>
                </a:extLst>
              </a:tr>
              <a:tr h="18234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308113"/>
                  </a:ext>
                </a:extLst>
              </a:tr>
              <a:tr h="255276">
                <a:tc gridSpan="9">
                  <a:txBody>
                    <a:bodyPr/>
                    <a:lstStyle/>
                    <a:p>
                      <a:pPr algn="l" fontAlgn="b"/>
                      <a:r>
                        <a:rPr lang="fr-FR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Oral de LV X Bio : Choix parmi allemand, anglais, arabe et espagnol</a:t>
                      </a:r>
                    </a:p>
                  </a:txBody>
                  <a:tcPr marL="9117" marR="9117" marT="9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1107924"/>
                  </a:ext>
                </a:extLst>
              </a:tr>
              <a:tr h="401147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4946265"/>
                  </a:ext>
                </a:extLst>
              </a:tr>
              <a:tr h="264393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Coefficients oral</a:t>
                      </a:r>
                    </a:p>
                  </a:txBody>
                  <a:tcPr marL="9117" marR="9117" marT="91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117" marR="9117" marT="91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702345"/>
                  </a:ext>
                </a:extLst>
              </a:tr>
              <a:tr h="1823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Check écrit + oral = 100%</a:t>
                      </a:r>
                    </a:p>
                  </a:txBody>
                  <a:tcPr marL="9117" marR="9117" marT="9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117" marR="9117" marT="91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117" marR="9117" marT="91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117" marR="9117" marT="91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117" marR="9117" marT="91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117" marR="9117" marT="91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7" marR="9117" marT="9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55379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9"/>
          <p:cNvSpPr txBox="1">
            <a:spLocks noChangeArrowheads="1"/>
          </p:cNvSpPr>
          <p:nvPr/>
        </p:nvSpPr>
        <p:spPr bwMode="auto">
          <a:xfrm>
            <a:off x="3928392" y="-171400"/>
            <a:ext cx="554015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B9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BCPST ENS – écoles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D97EC-FCBE-4702-8D4B-2E5800634674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216024"/>
          </a:xfrm>
          <a:noFill/>
        </p:spPr>
        <p:txBody>
          <a:bodyPr/>
          <a:lstStyle/>
          <a:p>
            <a:r>
              <a:rPr lang="fr-FR" smtClean="0"/>
              <a:t>2023-2024   Seules les notices des concours et les sites mentionnés font foi.</a:t>
            </a:r>
            <a:endParaRPr lang="fr-FR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772816"/>
            <a:ext cx="6768752" cy="2088232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608032"/>
              </p:ext>
            </p:extLst>
          </p:nvPr>
        </p:nvGraphicFramePr>
        <p:xfrm>
          <a:off x="611560" y="1412776"/>
          <a:ext cx="7992888" cy="4320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96444">
                  <a:extLst>
                    <a:ext uri="{9D8B030D-6E8A-4147-A177-3AD203B41FA5}">
                      <a16:colId xmlns:a16="http://schemas.microsoft.com/office/drawing/2014/main" val="2930650566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30390948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fr-FR" dirty="0" smtClean="0"/>
                        <a:t>Concours commun ENS BCPST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Nombre de places en 2023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933257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ENS </a:t>
                      </a:r>
                      <a:r>
                        <a:rPr lang="fr-FR" dirty="0" err="1" smtClean="0"/>
                        <a:t>ulm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21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0471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ENS Lyon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34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76896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ENS Cachan Paris-Saclay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78314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Mines de Paris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48489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Ponts Paris Tech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29667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9"/>
          <p:cNvSpPr txBox="1">
            <a:spLocks noChangeArrowheads="1"/>
          </p:cNvSpPr>
          <p:nvPr/>
        </p:nvSpPr>
        <p:spPr bwMode="auto">
          <a:xfrm>
            <a:off x="2699792" y="-171400"/>
            <a:ext cx="676875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B9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BCPST ENS – épreuves et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B9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coefs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C16C1-9BE1-4B57-9118-A40FD4B67E99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216024"/>
          </a:xfrm>
          <a:noFill/>
        </p:spPr>
        <p:txBody>
          <a:bodyPr/>
          <a:lstStyle/>
          <a:p>
            <a:r>
              <a:rPr lang="fr-FR" smtClean="0"/>
              <a:t>2023-2024   Seules les notices des concours et les sites mentionnés font foi.</a:t>
            </a:r>
            <a:endParaRPr lang="fr-FR" dirty="0" smtClean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799756"/>
              </p:ext>
            </p:extLst>
          </p:nvPr>
        </p:nvGraphicFramePr>
        <p:xfrm>
          <a:off x="520701" y="859156"/>
          <a:ext cx="7291659" cy="4885833"/>
        </p:xfrm>
        <a:graphic>
          <a:graphicData uri="http://schemas.openxmlformats.org/drawingml/2006/table">
            <a:tbl>
              <a:tblPr/>
              <a:tblGrid>
                <a:gridCol w="1952097">
                  <a:extLst>
                    <a:ext uri="{9D8B030D-6E8A-4147-A177-3AD203B41FA5}">
                      <a16:colId xmlns:a16="http://schemas.microsoft.com/office/drawing/2014/main" val="2242283815"/>
                    </a:ext>
                  </a:extLst>
                </a:gridCol>
                <a:gridCol w="396160">
                  <a:extLst>
                    <a:ext uri="{9D8B030D-6E8A-4147-A177-3AD203B41FA5}">
                      <a16:colId xmlns:a16="http://schemas.microsoft.com/office/drawing/2014/main" val="4017645485"/>
                    </a:ext>
                  </a:extLst>
                </a:gridCol>
                <a:gridCol w="490896">
                  <a:extLst>
                    <a:ext uri="{9D8B030D-6E8A-4147-A177-3AD203B41FA5}">
                      <a16:colId xmlns:a16="http://schemas.microsoft.com/office/drawing/2014/main" val="2981386149"/>
                    </a:ext>
                  </a:extLst>
                </a:gridCol>
                <a:gridCol w="396160">
                  <a:extLst>
                    <a:ext uri="{9D8B030D-6E8A-4147-A177-3AD203B41FA5}">
                      <a16:colId xmlns:a16="http://schemas.microsoft.com/office/drawing/2014/main" val="1311378794"/>
                    </a:ext>
                  </a:extLst>
                </a:gridCol>
                <a:gridCol w="490896">
                  <a:extLst>
                    <a:ext uri="{9D8B030D-6E8A-4147-A177-3AD203B41FA5}">
                      <a16:colId xmlns:a16="http://schemas.microsoft.com/office/drawing/2014/main" val="3804426540"/>
                    </a:ext>
                  </a:extLst>
                </a:gridCol>
                <a:gridCol w="396160">
                  <a:extLst>
                    <a:ext uri="{9D8B030D-6E8A-4147-A177-3AD203B41FA5}">
                      <a16:colId xmlns:a16="http://schemas.microsoft.com/office/drawing/2014/main" val="2279684381"/>
                    </a:ext>
                  </a:extLst>
                </a:gridCol>
                <a:gridCol w="490896">
                  <a:extLst>
                    <a:ext uri="{9D8B030D-6E8A-4147-A177-3AD203B41FA5}">
                      <a16:colId xmlns:a16="http://schemas.microsoft.com/office/drawing/2014/main" val="838415707"/>
                    </a:ext>
                  </a:extLst>
                </a:gridCol>
                <a:gridCol w="396160">
                  <a:extLst>
                    <a:ext uri="{9D8B030D-6E8A-4147-A177-3AD203B41FA5}">
                      <a16:colId xmlns:a16="http://schemas.microsoft.com/office/drawing/2014/main" val="3940123870"/>
                    </a:ext>
                  </a:extLst>
                </a:gridCol>
                <a:gridCol w="490896">
                  <a:extLst>
                    <a:ext uri="{9D8B030D-6E8A-4147-A177-3AD203B41FA5}">
                      <a16:colId xmlns:a16="http://schemas.microsoft.com/office/drawing/2014/main" val="1177368180"/>
                    </a:ext>
                  </a:extLst>
                </a:gridCol>
                <a:gridCol w="401903">
                  <a:extLst>
                    <a:ext uri="{9D8B030D-6E8A-4147-A177-3AD203B41FA5}">
                      <a16:colId xmlns:a16="http://schemas.microsoft.com/office/drawing/2014/main" val="1625930563"/>
                    </a:ext>
                  </a:extLst>
                </a:gridCol>
                <a:gridCol w="493766">
                  <a:extLst>
                    <a:ext uri="{9D8B030D-6E8A-4147-A177-3AD203B41FA5}">
                      <a16:colId xmlns:a16="http://schemas.microsoft.com/office/drawing/2014/main" val="201363304"/>
                    </a:ext>
                  </a:extLst>
                </a:gridCol>
                <a:gridCol w="401903">
                  <a:extLst>
                    <a:ext uri="{9D8B030D-6E8A-4147-A177-3AD203B41FA5}">
                      <a16:colId xmlns:a16="http://schemas.microsoft.com/office/drawing/2014/main" val="1636519251"/>
                    </a:ext>
                  </a:extLst>
                </a:gridCol>
                <a:gridCol w="493766">
                  <a:extLst>
                    <a:ext uri="{9D8B030D-6E8A-4147-A177-3AD203B41FA5}">
                      <a16:colId xmlns:a16="http://schemas.microsoft.com/office/drawing/2014/main" val="1170939996"/>
                    </a:ext>
                  </a:extLst>
                </a:gridCol>
              </a:tblGrid>
              <a:tr h="238093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ENS ULM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ENS LYON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071651"/>
                  </a:ext>
                </a:extLst>
              </a:tr>
              <a:tr h="80830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Epreuves écrites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Sc. de la Terre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Sc. de la Terre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ENS</a:t>
                      </a:r>
                      <a:br>
                        <a:rPr lang="fr-F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SACLAY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ENPC - Mines de Paris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88670"/>
                  </a:ext>
                </a:extLst>
              </a:tr>
              <a:tr h="23809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Biologie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875197"/>
                  </a:ext>
                </a:extLst>
              </a:tr>
              <a:tr h="23809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Physique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602295"/>
                  </a:ext>
                </a:extLst>
              </a:tr>
              <a:tr h="23809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Chimie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79760"/>
                  </a:ext>
                </a:extLst>
              </a:tr>
              <a:tr h="23809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Sc. De la Terre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005020"/>
                  </a:ext>
                </a:extLst>
              </a:tr>
              <a:tr h="467236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Coefs. Admissibilité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669897"/>
                  </a:ext>
                </a:extLst>
              </a:tr>
              <a:tr h="286580"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Epreuves écrites comptant pour l'admission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046850"/>
                  </a:ext>
                </a:extLst>
              </a:tr>
              <a:tr h="23809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Français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070539"/>
                  </a:ext>
                </a:extLst>
              </a:tr>
              <a:tr h="23809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468259"/>
                  </a:ext>
                </a:extLst>
              </a:tr>
              <a:tr h="23809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Langue Vivante*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0237"/>
                  </a:ext>
                </a:extLst>
              </a:tr>
              <a:tr h="23809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Poids écrit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014172"/>
                  </a:ext>
                </a:extLst>
              </a:tr>
              <a:tr h="238093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183507"/>
                  </a:ext>
                </a:extLst>
              </a:tr>
              <a:tr h="238093"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*Choix entre anglais, allemand et espagnol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5839235"/>
                  </a:ext>
                </a:extLst>
              </a:tr>
              <a:tr h="238093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5607365"/>
                  </a:ext>
                </a:extLst>
              </a:tr>
              <a:tr h="23809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Coefficients écrit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3326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9"/>
          <p:cNvSpPr txBox="1">
            <a:spLocks noChangeArrowheads="1"/>
          </p:cNvSpPr>
          <p:nvPr/>
        </p:nvSpPr>
        <p:spPr bwMode="auto">
          <a:xfrm>
            <a:off x="2627784" y="-171400"/>
            <a:ext cx="684076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B9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BCPST ENS – épreuves et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B9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coefs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C16C1-9BE1-4B57-9118-A40FD4B67E99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216024"/>
          </a:xfrm>
          <a:noFill/>
        </p:spPr>
        <p:txBody>
          <a:bodyPr/>
          <a:lstStyle/>
          <a:p>
            <a:r>
              <a:rPr lang="fr-FR" smtClean="0"/>
              <a:t>2023-2024   Seules les notices des concours et les sites mentionnés font foi.</a:t>
            </a:r>
            <a:endParaRPr lang="fr-FR" dirty="0" smtClean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992902" y="836615"/>
          <a:ext cx="7158196" cy="5289545"/>
        </p:xfrm>
        <a:graphic>
          <a:graphicData uri="http://schemas.openxmlformats.org/drawingml/2006/table">
            <a:tbl>
              <a:tblPr/>
              <a:tblGrid>
                <a:gridCol w="1916368">
                  <a:extLst>
                    <a:ext uri="{9D8B030D-6E8A-4147-A177-3AD203B41FA5}">
                      <a16:colId xmlns:a16="http://schemas.microsoft.com/office/drawing/2014/main" val="3077908974"/>
                    </a:ext>
                  </a:extLst>
                </a:gridCol>
                <a:gridCol w="388910">
                  <a:extLst>
                    <a:ext uri="{9D8B030D-6E8A-4147-A177-3AD203B41FA5}">
                      <a16:colId xmlns:a16="http://schemas.microsoft.com/office/drawing/2014/main" val="3074875596"/>
                    </a:ext>
                  </a:extLst>
                </a:gridCol>
                <a:gridCol w="481910">
                  <a:extLst>
                    <a:ext uri="{9D8B030D-6E8A-4147-A177-3AD203B41FA5}">
                      <a16:colId xmlns:a16="http://schemas.microsoft.com/office/drawing/2014/main" val="3352497351"/>
                    </a:ext>
                  </a:extLst>
                </a:gridCol>
                <a:gridCol w="388910">
                  <a:extLst>
                    <a:ext uri="{9D8B030D-6E8A-4147-A177-3AD203B41FA5}">
                      <a16:colId xmlns:a16="http://schemas.microsoft.com/office/drawing/2014/main" val="484539715"/>
                    </a:ext>
                  </a:extLst>
                </a:gridCol>
                <a:gridCol w="481910">
                  <a:extLst>
                    <a:ext uri="{9D8B030D-6E8A-4147-A177-3AD203B41FA5}">
                      <a16:colId xmlns:a16="http://schemas.microsoft.com/office/drawing/2014/main" val="2024951221"/>
                    </a:ext>
                  </a:extLst>
                </a:gridCol>
                <a:gridCol w="388910">
                  <a:extLst>
                    <a:ext uri="{9D8B030D-6E8A-4147-A177-3AD203B41FA5}">
                      <a16:colId xmlns:a16="http://schemas.microsoft.com/office/drawing/2014/main" val="3257774233"/>
                    </a:ext>
                  </a:extLst>
                </a:gridCol>
                <a:gridCol w="481910">
                  <a:extLst>
                    <a:ext uri="{9D8B030D-6E8A-4147-A177-3AD203B41FA5}">
                      <a16:colId xmlns:a16="http://schemas.microsoft.com/office/drawing/2014/main" val="3486415565"/>
                    </a:ext>
                  </a:extLst>
                </a:gridCol>
                <a:gridCol w="388910">
                  <a:extLst>
                    <a:ext uri="{9D8B030D-6E8A-4147-A177-3AD203B41FA5}">
                      <a16:colId xmlns:a16="http://schemas.microsoft.com/office/drawing/2014/main" val="3639791628"/>
                    </a:ext>
                  </a:extLst>
                </a:gridCol>
                <a:gridCol w="481910">
                  <a:extLst>
                    <a:ext uri="{9D8B030D-6E8A-4147-A177-3AD203B41FA5}">
                      <a16:colId xmlns:a16="http://schemas.microsoft.com/office/drawing/2014/main" val="2152154957"/>
                    </a:ext>
                  </a:extLst>
                </a:gridCol>
                <a:gridCol w="394546">
                  <a:extLst>
                    <a:ext uri="{9D8B030D-6E8A-4147-A177-3AD203B41FA5}">
                      <a16:colId xmlns:a16="http://schemas.microsoft.com/office/drawing/2014/main" val="347859824"/>
                    </a:ext>
                  </a:extLst>
                </a:gridCol>
                <a:gridCol w="484728">
                  <a:extLst>
                    <a:ext uri="{9D8B030D-6E8A-4147-A177-3AD203B41FA5}">
                      <a16:colId xmlns:a16="http://schemas.microsoft.com/office/drawing/2014/main" val="2603293422"/>
                    </a:ext>
                  </a:extLst>
                </a:gridCol>
                <a:gridCol w="394546">
                  <a:extLst>
                    <a:ext uri="{9D8B030D-6E8A-4147-A177-3AD203B41FA5}">
                      <a16:colId xmlns:a16="http://schemas.microsoft.com/office/drawing/2014/main" val="3384970067"/>
                    </a:ext>
                  </a:extLst>
                </a:gridCol>
                <a:gridCol w="484728">
                  <a:extLst>
                    <a:ext uri="{9D8B030D-6E8A-4147-A177-3AD203B41FA5}">
                      <a16:colId xmlns:a16="http://schemas.microsoft.com/office/drawing/2014/main" val="4198854420"/>
                    </a:ext>
                  </a:extLst>
                </a:gridCol>
              </a:tblGrid>
              <a:tr h="244029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ENS ULM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ENS LYON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837474"/>
                  </a:ext>
                </a:extLst>
              </a:tr>
              <a:tr h="92562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Epreuves orales</a:t>
                      </a:r>
                    </a:p>
                  </a:txBody>
                  <a:tcPr marL="8415" marR="8415" marT="84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Biologie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Sc. de la Terre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Biologie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Sc. de la Terre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ENS</a:t>
                      </a:r>
                      <a:b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SACLAY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ENPC - Mines de Paris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82931"/>
                  </a:ext>
                </a:extLst>
              </a:tr>
              <a:tr h="23561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Biologie - Ulm</a:t>
                      </a:r>
                    </a:p>
                  </a:txBody>
                  <a:tcPr marL="8415" marR="8415" marT="8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14102"/>
                  </a:ext>
                </a:extLst>
              </a:tr>
              <a:tr h="23561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Biologie - Lyon</a:t>
                      </a:r>
                    </a:p>
                  </a:txBody>
                  <a:tcPr marL="8415" marR="8415" marT="8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885590"/>
                  </a:ext>
                </a:extLst>
              </a:tr>
              <a:tr h="24402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Biologie - Cachan</a:t>
                      </a:r>
                    </a:p>
                  </a:txBody>
                  <a:tcPr marL="8415" marR="8415" marT="8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496871"/>
                  </a:ext>
                </a:extLst>
              </a:tr>
              <a:tr h="23561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Sc. De la Terre - Ulm</a:t>
                      </a:r>
                    </a:p>
                  </a:txBody>
                  <a:tcPr marL="8415" marR="8415" marT="8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629753"/>
                  </a:ext>
                </a:extLst>
              </a:tr>
              <a:tr h="24402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Sc. De la Terre</a:t>
                      </a:r>
                    </a:p>
                  </a:txBody>
                  <a:tcPr marL="8415" marR="8415" marT="8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676660"/>
                  </a:ext>
                </a:extLst>
              </a:tr>
              <a:tr h="24402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Physique</a:t>
                      </a:r>
                    </a:p>
                  </a:txBody>
                  <a:tcPr marL="8415" marR="8415" marT="8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233887"/>
                  </a:ext>
                </a:extLst>
              </a:tr>
              <a:tr h="24402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Chimie</a:t>
                      </a:r>
                    </a:p>
                  </a:txBody>
                  <a:tcPr marL="8415" marR="8415" marT="8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51788"/>
                  </a:ext>
                </a:extLst>
              </a:tr>
              <a:tr h="24402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 Chimie - Biologie</a:t>
                      </a:r>
                    </a:p>
                  </a:txBody>
                  <a:tcPr marL="8415" marR="8415" marT="8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862949"/>
                  </a:ext>
                </a:extLst>
              </a:tr>
              <a:tr h="24402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TIPE</a:t>
                      </a:r>
                    </a:p>
                  </a:txBody>
                  <a:tcPr marL="8415" marR="8415" marT="8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253309"/>
                  </a:ext>
                </a:extLst>
              </a:tr>
              <a:tr h="24402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Langue Vivante*</a:t>
                      </a:r>
                    </a:p>
                  </a:txBody>
                  <a:tcPr marL="8415" marR="8415" marT="8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818497"/>
                  </a:ext>
                </a:extLst>
              </a:tr>
              <a:tr h="24402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Maths</a:t>
                      </a:r>
                    </a:p>
                  </a:txBody>
                  <a:tcPr marL="8415" marR="8415" marT="8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8415" marR="8415" marT="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407787"/>
                  </a:ext>
                </a:extLst>
              </a:tr>
              <a:tr h="24402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Poids oral</a:t>
                      </a:r>
                    </a:p>
                  </a:txBody>
                  <a:tcPr marL="8415" marR="8415" marT="84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4698464"/>
                  </a:ext>
                </a:extLst>
              </a:tr>
              <a:tr h="223834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476652"/>
                  </a:ext>
                </a:extLst>
              </a:tr>
              <a:tr h="235615">
                <a:tc gridSpan="13">
                  <a:txBody>
                    <a:bodyPr/>
                    <a:lstStyle/>
                    <a:p>
                      <a:pPr algn="l" fontAlgn="b"/>
                      <a:r>
                        <a:rPr lang="fr-FR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*Choix entre anglais, allemand et espagnol, la LV à l'oral est identique à celle choisie à l'écrit</a:t>
                      </a:r>
                    </a:p>
                  </a:txBody>
                  <a:tcPr marL="8415" marR="8415" marT="8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207617"/>
                  </a:ext>
                </a:extLst>
              </a:tr>
              <a:tr h="168296"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491580"/>
                  </a:ext>
                </a:extLst>
              </a:tr>
              <a:tr h="176711"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721096"/>
                  </a:ext>
                </a:extLst>
              </a:tr>
              <a:tr h="24402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Coefficients oral</a:t>
                      </a:r>
                    </a:p>
                  </a:txBody>
                  <a:tcPr marL="8415" marR="8415" marT="84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415" marR="8415" marT="84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372529"/>
                  </a:ext>
                </a:extLst>
              </a:tr>
              <a:tr h="16829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Check écrit + oral = 100%</a:t>
                      </a:r>
                    </a:p>
                  </a:txBody>
                  <a:tcPr marL="8415" marR="8415" marT="84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" marR="8415" marT="8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3343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9"/>
          <p:cNvSpPr txBox="1">
            <a:spLocks noChangeArrowheads="1"/>
          </p:cNvSpPr>
          <p:nvPr/>
        </p:nvSpPr>
        <p:spPr bwMode="auto">
          <a:xfrm>
            <a:off x="3928392" y="-171400"/>
            <a:ext cx="554015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B9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BCPST G2E – écoles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D97EC-FCBE-4702-8D4B-2E5800634674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r="51173" b="26000"/>
          <a:stretch>
            <a:fillRect/>
          </a:stretch>
        </p:blipFill>
        <p:spPr bwMode="auto">
          <a:xfrm>
            <a:off x="1619672" y="2636912"/>
            <a:ext cx="302433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216024"/>
          </a:xfrm>
          <a:noFill/>
        </p:spPr>
        <p:txBody>
          <a:bodyPr/>
          <a:lstStyle/>
          <a:p>
            <a:r>
              <a:rPr lang="fr-FR" smtClean="0"/>
              <a:t>2023-2024   Seules les notices des concours et les sites mentionnés font foi.</a:t>
            </a:r>
            <a:endParaRPr lang="fr-FR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29063"/>
          <a:stretch>
            <a:fillRect/>
          </a:stretch>
        </p:blipFill>
        <p:spPr bwMode="auto">
          <a:xfrm>
            <a:off x="3419872" y="2636912"/>
            <a:ext cx="439380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ZoneTexte 1"/>
          <p:cNvSpPr txBox="1"/>
          <p:nvPr/>
        </p:nvSpPr>
        <p:spPr>
          <a:xfrm>
            <a:off x="1619672" y="138225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En  2024</a:t>
            </a:r>
            <a:r>
              <a:rPr lang="fr-FR" sz="2000" dirty="0" smtClean="0"/>
              <a:t>, 64 places offertes à l’ENSG</a:t>
            </a:r>
          </a:p>
          <a:p>
            <a:r>
              <a:rPr lang="fr-FR" sz="2000" dirty="0" smtClean="0"/>
              <a:t>Pour les autres formations (IMT, ENTPE…), 234 places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Inscription BCPST</a:t>
            </a:r>
            <a:endParaRPr lang="fr-FR" sz="28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400599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20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000" b="1" dirty="0" smtClean="0">
                <a:solidFill>
                  <a:schemeClr val="tx2"/>
                </a:solidFill>
              </a:rPr>
              <a:t>1°) Inscription en ligne :</a:t>
            </a:r>
          </a:p>
          <a:p>
            <a:pPr indent="-163513" eaLnBrk="1" hangingPunct="1">
              <a:lnSpc>
                <a:spcPct val="80000"/>
              </a:lnSpc>
              <a:buNone/>
              <a:defRPr/>
            </a:pPr>
            <a:r>
              <a:rPr lang="fr-FR" sz="2000" dirty="0" smtClean="0">
                <a:solidFill>
                  <a:srgbClr val="FF0000"/>
                </a:solidFill>
              </a:rPr>
              <a:t>Du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9 décembre 2023 au 16 janvier 2024 à 17h</a:t>
            </a:r>
            <a:r>
              <a:rPr lang="fr-FR" sz="2000" b="1" dirty="0" smtClean="0">
                <a:solidFill>
                  <a:schemeClr val="tx2"/>
                </a:solidFill>
              </a:rPr>
              <a:t> </a:t>
            </a:r>
          </a:p>
          <a:p>
            <a:pPr indent="-163513" eaLnBrk="1" hangingPunct="1">
              <a:lnSpc>
                <a:spcPct val="80000"/>
              </a:lnSpc>
              <a:buFontTx/>
              <a:buNone/>
              <a:defRPr/>
            </a:pPr>
            <a:r>
              <a:rPr lang="fr-FR" sz="2000" dirty="0" smtClean="0">
                <a:solidFill>
                  <a:schemeClr val="tx2"/>
                </a:solidFill>
              </a:rPr>
              <a:t>			sur</a:t>
            </a:r>
            <a:r>
              <a:rPr lang="fr-FR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i="1" dirty="0" smtClean="0">
                <a:solidFill>
                  <a:schemeClr val="tx2"/>
                </a:solidFill>
                <a:hlinkClick r:id="rId2"/>
              </a:rPr>
              <a:t>www.scei-concours.fr</a:t>
            </a:r>
            <a:endParaRPr lang="fr-FR" sz="2000" i="1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79387" indent="0" eaLnBrk="1" hangingPunct="1">
              <a:lnSpc>
                <a:spcPct val="80000"/>
              </a:lnSpc>
              <a:buSzPct val="80000"/>
              <a:buNone/>
              <a:defRPr/>
            </a:pPr>
            <a:endParaRPr lang="fr-FR" sz="1600" b="1" i="1" u="sng" dirty="0">
              <a:solidFill>
                <a:schemeClr val="tx2"/>
              </a:solidFill>
            </a:endParaRPr>
          </a:p>
          <a:p>
            <a:pPr marL="447675" indent="-268288" algn="ctr" eaLnBrk="1" hangingPunct="1">
              <a:lnSpc>
                <a:spcPct val="80000"/>
              </a:lnSpc>
              <a:buSzPct val="80000"/>
              <a:buFont typeface="Wingdings" pitchFamily="2" charset="2"/>
              <a:buChar char="ü"/>
              <a:defRPr/>
            </a:pPr>
            <a:r>
              <a:rPr lang="fr-FR" sz="2800" b="1" i="1" u="sng" dirty="0" smtClean="0">
                <a:solidFill>
                  <a:schemeClr val="tx2"/>
                </a:solidFill>
              </a:rPr>
              <a:t>Maintenir à jour ses coordonnées jusqu’à la fin des concours</a:t>
            </a:r>
          </a:p>
          <a:p>
            <a:pPr marL="447675" indent="-268288" algn="ctr" eaLnBrk="1" hangingPunct="1">
              <a:lnSpc>
                <a:spcPct val="80000"/>
              </a:lnSpc>
              <a:spcBef>
                <a:spcPts val="1200"/>
              </a:spcBef>
              <a:buNone/>
              <a:defRPr/>
            </a:pPr>
            <a:endParaRPr lang="fr-FR" sz="2000" b="1" i="1" u="sng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None/>
              <a:defRPr/>
            </a:pPr>
            <a:r>
              <a:rPr lang="fr-FR" sz="2000" b="1" dirty="0" smtClean="0">
                <a:solidFill>
                  <a:schemeClr val="tx2"/>
                </a:solidFill>
              </a:rPr>
              <a:t>2°) </a:t>
            </a:r>
            <a:r>
              <a:rPr lang="fr-FR" sz="2000" dirty="0">
                <a:solidFill>
                  <a:schemeClr val="tx2"/>
                </a:solidFill>
              </a:rPr>
              <a:t>Paiement des frais de dossier </a:t>
            </a:r>
            <a:r>
              <a:rPr lang="fr-FR" sz="2000" dirty="0" smtClean="0">
                <a:solidFill>
                  <a:schemeClr val="tx2"/>
                </a:solidFill>
              </a:rPr>
              <a:t>(de préférence par CB) </a:t>
            </a:r>
            <a:r>
              <a:rPr lang="fr-FR" sz="2000" b="1" dirty="0">
                <a:solidFill>
                  <a:schemeClr val="tx2"/>
                </a:solidFill>
              </a:rPr>
              <a:t>entre </a:t>
            </a:r>
            <a:r>
              <a:rPr lang="fr-FR" sz="2000" b="1" dirty="0" smtClean="0">
                <a:solidFill>
                  <a:schemeClr val="tx2"/>
                </a:solidFill>
              </a:rPr>
              <a:t>le</a:t>
            </a:r>
            <a:r>
              <a:rPr lang="fr-FR" sz="2000" b="1" dirty="0" smtClean="0">
                <a:solidFill>
                  <a:srgbClr val="FF0000"/>
                </a:solidFill>
              </a:rPr>
              <a:t> 16 </a:t>
            </a:r>
            <a:r>
              <a:rPr lang="fr-FR" sz="2000" b="1" dirty="0">
                <a:solidFill>
                  <a:srgbClr val="FF0000"/>
                </a:solidFill>
              </a:rPr>
              <a:t>janvier </a:t>
            </a:r>
            <a:r>
              <a:rPr lang="fr-FR" sz="2000" b="1" dirty="0" smtClean="0">
                <a:solidFill>
                  <a:srgbClr val="FF0000"/>
                </a:solidFill>
              </a:rPr>
              <a:t>2024 </a:t>
            </a:r>
            <a:r>
              <a:rPr lang="fr-FR" sz="2000" b="1" dirty="0">
                <a:solidFill>
                  <a:srgbClr val="FF0000"/>
                </a:solidFill>
              </a:rPr>
              <a:t>- </a:t>
            </a:r>
            <a:r>
              <a:rPr lang="fr-FR" sz="2000" b="1" dirty="0" smtClean="0">
                <a:solidFill>
                  <a:srgbClr val="FF0000"/>
                </a:solidFill>
              </a:rPr>
              <a:t>17h01 </a:t>
            </a:r>
            <a:r>
              <a:rPr lang="fr-FR" sz="2000" b="1" dirty="0">
                <a:solidFill>
                  <a:srgbClr val="FF0000"/>
                </a:solidFill>
              </a:rPr>
              <a:t>et </a:t>
            </a:r>
            <a:r>
              <a:rPr lang="fr-FR" sz="2000" b="1" dirty="0" smtClean="0">
                <a:solidFill>
                  <a:srgbClr val="FF0000"/>
                </a:solidFill>
              </a:rPr>
              <a:t>le 23 </a:t>
            </a:r>
            <a:r>
              <a:rPr lang="fr-FR" sz="2000" b="1" dirty="0">
                <a:solidFill>
                  <a:srgbClr val="FF0000"/>
                </a:solidFill>
              </a:rPr>
              <a:t>janvier </a:t>
            </a:r>
            <a:r>
              <a:rPr lang="fr-FR" sz="2000" b="1" dirty="0" smtClean="0">
                <a:solidFill>
                  <a:srgbClr val="FF0000"/>
                </a:solidFill>
              </a:rPr>
              <a:t>2024 </a:t>
            </a:r>
            <a:r>
              <a:rPr lang="fr-FR" sz="2000" b="1" dirty="0">
                <a:solidFill>
                  <a:srgbClr val="FF0000"/>
                </a:solidFill>
              </a:rPr>
              <a:t>- 17h00</a:t>
            </a:r>
            <a:r>
              <a:rPr lang="fr-FR" sz="2000" dirty="0" smtClean="0">
                <a:solidFill>
                  <a:schemeClr val="tx2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None/>
              <a:defRPr/>
            </a:pPr>
            <a:endParaRPr lang="fr-FR" sz="20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None/>
              <a:defRPr/>
            </a:pPr>
            <a:r>
              <a:rPr lang="fr-FR" sz="2000" b="1" dirty="0" smtClean="0">
                <a:solidFill>
                  <a:schemeClr val="tx2"/>
                </a:solidFill>
              </a:rPr>
              <a:t>3°) </a:t>
            </a:r>
            <a:r>
              <a:rPr lang="fr-FR" sz="2000" dirty="0">
                <a:solidFill>
                  <a:schemeClr val="tx2"/>
                </a:solidFill>
              </a:rPr>
              <a:t>Dépôt des pièces justificatives en ligne </a:t>
            </a:r>
            <a:r>
              <a:rPr lang="fr-FR" sz="2000" b="1" dirty="0">
                <a:solidFill>
                  <a:srgbClr val="FF0000"/>
                </a:solidFill>
              </a:rPr>
              <a:t>jusqu’au </a:t>
            </a:r>
            <a:r>
              <a:rPr lang="fr-FR" sz="2000" b="1" dirty="0" smtClean="0">
                <a:solidFill>
                  <a:srgbClr val="FF0000"/>
                </a:solidFill>
              </a:rPr>
              <a:t>23 </a:t>
            </a:r>
            <a:r>
              <a:rPr lang="fr-FR" sz="2000" b="1" dirty="0">
                <a:solidFill>
                  <a:srgbClr val="FF0000"/>
                </a:solidFill>
              </a:rPr>
              <a:t>janvier </a:t>
            </a:r>
            <a:r>
              <a:rPr lang="fr-FR" sz="2000" b="1" dirty="0" smtClean="0">
                <a:solidFill>
                  <a:srgbClr val="FF0000"/>
                </a:solidFill>
              </a:rPr>
              <a:t>2024 à 17h00. Les pièces peuvent être téléversées dès le 9 décembre 2023.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BBB52-D30C-407F-8737-4F9F5DFFAD04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216024"/>
          </a:xfrm>
          <a:noFill/>
        </p:spPr>
        <p:txBody>
          <a:bodyPr/>
          <a:lstStyle/>
          <a:p>
            <a:r>
              <a:rPr lang="fr-FR" smtClean="0"/>
              <a:t>2023-2024   Seules les notices des concours et les sites mentionnés font foi.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556792"/>
            <a:ext cx="8534400" cy="4251325"/>
          </a:xfrm>
        </p:spPr>
        <p:txBody>
          <a:bodyPr/>
          <a:lstStyle/>
          <a:p>
            <a:pPr marL="1371600" lvl="2" indent="-457200">
              <a:lnSpc>
                <a:spcPct val="80000"/>
              </a:lnSpc>
              <a:buNone/>
            </a:pPr>
            <a:r>
              <a:rPr lang="fr-FR" sz="3000" dirty="0" smtClean="0">
                <a:solidFill>
                  <a:schemeClr val="tx2"/>
                </a:solidFill>
              </a:rPr>
              <a:t>L’année de spé</a:t>
            </a:r>
          </a:p>
          <a:p>
            <a:pPr marL="1371600" lvl="2" indent="-457200">
              <a:lnSpc>
                <a:spcPct val="80000"/>
              </a:lnSpc>
              <a:buFont typeface="Wingdings" pitchFamily="2" charset="2"/>
              <a:buNone/>
            </a:pPr>
            <a:endParaRPr lang="fr-FR" sz="3000" dirty="0" smtClean="0">
              <a:solidFill>
                <a:schemeClr val="tx2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53506" y="-28005"/>
            <a:ext cx="7231062" cy="50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fr-FR" dirty="0">
                <a:solidFill>
                  <a:schemeClr val="tx2"/>
                </a:solidFill>
              </a:rPr>
              <a:t>Réunion des parents de 2</a:t>
            </a:r>
            <a:r>
              <a:rPr lang="fr-FR" baseline="30000" dirty="0">
                <a:solidFill>
                  <a:schemeClr val="tx2"/>
                </a:solidFill>
              </a:rPr>
              <a:t>e</a:t>
            </a:r>
            <a:r>
              <a:rPr lang="fr-FR" dirty="0">
                <a:solidFill>
                  <a:schemeClr val="tx2"/>
                </a:solidFill>
              </a:rPr>
              <a:t> année</a:t>
            </a:r>
          </a:p>
        </p:txBody>
      </p:sp>
      <p:pic>
        <p:nvPicPr>
          <p:cNvPr id="7" name="Image 6" descr="logoble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7062" y="2724238"/>
            <a:ext cx="2581082" cy="2865002"/>
          </a:xfrm>
          <a:prstGeom prst="rect">
            <a:avLst/>
          </a:prstGeom>
        </p:spPr>
      </p:pic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216024"/>
          </a:xfrm>
          <a:noFill/>
        </p:spPr>
        <p:txBody>
          <a:bodyPr/>
          <a:lstStyle/>
          <a:p>
            <a:r>
              <a:rPr lang="fr-FR" dirty="0" smtClean="0"/>
              <a:t>2023-2024   Seules les notices des concours et les sites mentionnés font foi.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F7B685-7FCF-4C9E-906B-5AB92DE0AF14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3779912" y="-27384"/>
            <a:ext cx="5256584" cy="608013"/>
          </a:xfrm>
        </p:spPr>
        <p:txBody>
          <a:bodyPr/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Pièces justificatives BCPST</a:t>
            </a:r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838200" y="4765675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5496" y="764704"/>
            <a:ext cx="9108504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3525" marR="0" lvl="1" indent="-2635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Pièces justificatives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standards</a:t>
            </a:r>
          </a:p>
          <a:p>
            <a:pPr marL="631825" lvl="2" indent="-263525" fontAlgn="auto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ü"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CNI ou passeport et valable </a:t>
            </a:r>
            <a:r>
              <a:rPr lang="fr-FR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jusqu’à la fin des épreuves</a:t>
            </a:r>
            <a:endParaRPr kumimoji="0" lang="fr-FR" sz="2000" b="1" i="0" u="sng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1825" lvl="2" indent="-263525" fontAlgn="auto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ü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Certificat JDC pour les élèves de nationalité française</a:t>
            </a:r>
          </a:p>
          <a:p>
            <a:pPr marL="631825" lvl="2" indent="-263525" fontAlgn="auto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ü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Pour les candidats boursiers, copie recto verso </a:t>
            </a:r>
            <a:r>
              <a:rPr lang="fr-FR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d’attribution définitive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de bourse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3525" marR="0" lvl="1" indent="-26352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X BIO</a:t>
            </a:r>
          </a:p>
          <a:p>
            <a:pPr marL="631825" lvl="2" indent="-263525" fontAlgn="auto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ü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Certificat d’aptitude à subir les épreuves sportives du concours à télécharger sur le site du concours de Polytechnique et à remplir par un médecin au choix du candidat.</a:t>
            </a:r>
          </a:p>
          <a:p>
            <a:pPr marL="263525" lvl="1" indent="-263525" fontAlgn="auto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Aménagements d’épreuves</a:t>
            </a:r>
            <a:r>
              <a:rPr kumimoji="0" lang="fr-FR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cf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site SCEI -&gt; Inscriptions/Aménagements</a:t>
            </a:r>
          </a:p>
          <a:p>
            <a:pPr marL="631825" lvl="2" indent="-263525" fontAlgn="auto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ü"/>
            </a:pPr>
            <a:r>
              <a:rPr lang="fr-FR" sz="2000" dirty="0" smtClean="0">
                <a:solidFill>
                  <a:srgbClr val="FF0000"/>
                </a:solidFill>
                <a:latin typeface="+mn-lt"/>
              </a:rPr>
              <a:t>Au plus tard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 16/01/24 à 17h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envoi par le candidat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à SCEI de la demande d’aménagement et de la copie du dossier médical.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BBB52-D30C-407F-8737-4F9F5DFFAD04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216024"/>
          </a:xfrm>
          <a:noFill/>
        </p:spPr>
        <p:txBody>
          <a:bodyPr/>
          <a:lstStyle/>
          <a:p>
            <a:r>
              <a:rPr lang="fr-FR" smtClean="0"/>
              <a:t>2023-2024   Seules les notices des concours et les sites mentionnés font foi.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>
          <a:xfrm>
            <a:off x="4355976" y="0"/>
            <a:ext cx="5256584" cy="476250"/>
          </a:xfrm>
        </p:spPr>
        <p:txBody>
          <a:bodyPr/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Centres d’écrit BCPST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BBB52-D30C-407F-8737-4F9F5DFFAD04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216024"/>
          </a:xfrm>
          <a:noFill/>
        </p:spPr>
        <p:txBody>
          <a:bodyPr/>
          <a:lstStyle/>
          <a:p>
            <a:r>
              <a:rPr lang="fr-FR" smtClean="0"/>
              <a:t>2023-2024   Seules les notices des concours et les sites mentionnés font foi.</a:t>
            </a:r>
            <a:endParaRPr lang="fr-FR" dirty="0" smtClean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157759"/>
              </p:ext>
            </p:extLst>
          </p:nvPr>
        </p:nvGraphicFramePr>
        <p:xfrm>
          <a:off x="1115616" y="1412775"/>
          <a:ext cx="6840760" cy="432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628">
                  <a:extLst>
                    <a:ext uri="{9D8B030D-6E8A-4147-A177-3AD203B41FA5}">
                      <a16:colId xmlns:a16="http://schemas.microsoft.com/office/drawing/2014/main" val="5689907"/>
                    </a:ext>
                  </a:extLst>
                </a:gridCol>
                <a:gridCol w="3650132">
                  <a:extLst>
                    <a:ext uri="{9D8B030D-6E8A-4147-A177-3AD203B41FA5}">
                      <a16:colId xmlns:a16="http://schemas.microsoft.com/office/drawing/2014/main" val="1604004844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BCPST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Espace Jean MONNET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RUNGIS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362609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ENS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Lieu non encore communiqué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449605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G2E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Espace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les </a:t>
                      </a:r>
                      <a:r>
                        <a:rPr lang="fr-FR" baseline="0" dirty="0" err="1" smtClean="0">
                          <a:solidFill>
                            <a:schemeClr val="tx1"/>
                          </a:solidFill>
                        </a:rPr>
                        <a:t>Esselières</a:t>
                      </a:r>
                      <a:endParaRPr lang="fr-FR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VILLEJUIF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93985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Recommandations d’inscription BCPST</a:t>
            </a:r>
            <a:endParaRPr lang="fr-FR" sz="24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4056" y="1412677"/>
            <a:ext cx="8316416" cy="4032547"/>
          </a:xfrm>
        </p:spPr>
        <p:txBody>
          <a:bodyPr/>
          <a:lstStyle/>
          <a:p>
            <a:pPr eaLnBrk="1" hangingPunct="1">
              <a:lnSpc>
                <a:spcPts val="24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sz="2400" b="1" dirty="0" smtClean="0">
                <a:solidFill>
                  <a:schemeClr val="accent2"/>
                </a:solidFill>
              </a:rPr>
              <a:t>Ambition, raison, précaution</a:t>
            </a:r>
          </a:p>
          <a:p>
            <a:pPr eaLnBrk="1" hangingPunct="1">
              <a:lnSpc>
                <a:spcPts val="24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endParaRPr lang="fr-FR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ts val="24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Tous les élèves s’inscrivent à la banque A BCPST</a:t>
            </a:r>
          </a:p>
          <a:p>
            <a:pPr lvl="1" eaLnBrk="1" hangingPunct="1">
              <a:lnSpc>
                <a:spcPts val="24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S’inscrire au moins à 2 concours, voire à 3…</a:t>
            </a:r>
          </a:p>
          <a:p>
            <a:pPr lvl="1" eaLnBrk="1" hangingPunct="1">
              <a:lnSpc>
                <a:spcPts val="24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…dont l’un est forcément A BIO ou A ENV</a:t>
            </a:r>
          </a:p>
          <a:p>
            <a:pPr lvl="1" eaLnBrk="1" hangingPunct="1">
              <a:lnSpc>
                <a:spcPts val="24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X BIO, A PC BIO, POLYTECH BIO en fonction des centres d’intérêt de l’élève et du niveau pendant l’année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fr-FR" sz="2800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endParaRPr>
          </a:p>
          <a:p>
            <a:pPr eaLnBrk="1" hangingPunct="1">
              <a:lnSpc>
                <a:spcPts val="2400"/>
              </a:lnSpc>
              <a:buFont typeface="Wingdings" pitchFamily="2" charset="2"/>
              <a:buChar char="Ø"/>
              <a:defRPr/>
            </a:pP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Tous les élèves s’inscrivent à la banque G2E</a:t>
            </a:r>
          </a:p>
          <a:p>
            <a:pPr lvl="1" eaLnBrk="1" hangingPunct="1">
              <a:lnSpc>
                <a:spcPts val="24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De bonnes écoles</a:t>
            </a:r>
          </a:p>
          <a:p>
            <a:pPr lvl="1" eaLnBrk="1" hangingPunct="1">
              <a:lnSpc>
                <a:spcPts val="24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De bons entraînements pour les oraux du concours A</a:t>
            </a:r>
          </a:p>
          <a:p>
            <a:pPr eaLnBrk="1" hangingPunct="1">
              <a:lnSpc>
                <a:spcPts val="2400"/>
              </a:lnSpc>
              <a:buFont typeface="Wingdings" pitchFamily="2" charset="2"/>
              <a:buChar char="Ø"/>
              <a:defRPr/>
            </a:pPr>
            <a:endParaRPr lang="fr-F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ts val="2400"/>
              </a:lnSpc>
              <a:buFont typeface="Wingdings" pitchFamily="2" charset="2"/>
              <a:buChar char="Ø"/>
              <a:defRPr/>
            </a:pP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Inscription à la banque ENS facultative</a:t>
            </a:r>
          </a:p>
          <a:p>
            <a:pPr eaLnBrk="1" hangingPunct="1">
              <a:lnSpc>
                <a:spcPts val="2400"/>
              </a:lnSpc>
              <a:buFont typeface="Wingdings" pitchFamily="2" charset="2"/>
              <a:buChar char="Ø"/>
              <a:defRPr/>
            </a:pPr>
            <a:endParaRPr lang="fr-FR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BBB52-D30C-407F-8737-4F9F5DFFAD04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216024"/>
          </a:xfrm>
          <a:noFill/>
        </p:spPr>
        <p:txBody>
          <a:bodyPr/>
          <a:lstStyle/>
          <a:p>
            <a:r>
              <a:rPr lang="fr-FR" smtClean="0"/>
              <a:t>2023-2024   Seules les notices des concours et les sites mentionnés font foi.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 smtClean="0"/>
              <a:t>Frais d’inscription BCPST</a:t>
            </a:r>
            <a:endParaRPr lang="fr-FR" sz="28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BBB52-D30C-407F-8737-4F9F5DFFAD04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914000"/>
              </p:ext>
            </p:extLst>
          </p:nvPr>
        </p:nvGraphicFramePr>
        <p:xfrm>
          <a:off x="971600" y="1196756"/>
          <a:ext cx="7200800" cy="4385817"/>
        </p:xfrm>
        <a:graphic>
          <a:graphicData uri="http://schemas.openxmlformats.org/drawingml/2006/table">
            <a:tbl>
              <a:tblPr/>
              <a:tblGrid>
                <a:gridCol w="2742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1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357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accent2"/>
                          </a:solidFill>
                          <a:latin typeface="+mn-lt"/>
                        </a:rPr>
                        <a:t>Banque A BCPST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Candidats non boursiers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Candidats boursiers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57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 BIO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324,00€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Pas de frais de dossier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57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 ENV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324,00€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57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 PC BIO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105,00 €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57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POLYTECH A BIO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85,00 €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57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 BIO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105,00 €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14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+ Frais additionnels si </a:t>
                      </a:r>
                      <a:r>
                        <a:rPr lang="fr-FR" sz="14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admissible à </a:t>
                      </a:r>
                      <a:r>
                        <a:rPr lang="fr-FR" sz="14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 BIO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1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120,00 €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571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57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chemeClr val="accent2"/>
                          </a:solidFill>
                          <a:latin typeface="+mn-lt"/>
                        </a:rPr>
                        <a:t>Banque G2E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Candidats non boursiers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Candidats boursiers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57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Banque G2E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310,00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110,00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571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571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           </a:t>
                      </a:r>
                      <a:r>
                        <a:rPr lang="fr-FR" sz="1400" b="1" i="0" u="none" strike="noStrike" dirty="0" smtClean="0">
                          <a:solidFill>
                            <a:schemeClr val="accent2"/>
                          </a:solidFill>
                          <a:latin typeface="+mn-lt"/>
                        </a:rPr>
                        <a:t>Banque ENS</a:t>
                      </a:r>
                    </a:p>
                    <a:p>
                      <a:pPr algn="l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Pas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 frais de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dossiers</a:t>
                      </a:r>
                    </a:p>
                    <a:p>
                      <a:pPr algn="l" fontAlgn="b"/>
                      <a:r>
                        <a:rPr lang="fr-FR" sz="14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Sauf pour les Mines Paris / Ponts Paris Tech (100 € non</a:t>
                      </a:r>
                      <a:r>
                        <a:rPr lang="fr-FR" sz="1400" b="1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fr-FR" sz="14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boursier en 2023)</a:t>
                      </a:r>
                      <a:endParaRPr lang="fr-FR" sz="14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216024"/>
          </a:xfrm>
          <a:noFill/>
        </p:spPr>
        <p:txBody>
          <a:bodyPr/>
          <a:lstStyle/>
          <a:p>
            <a:r>
              <a:rPr lang="fr-FR" smtClean="0"/>
              <a:t>2023-2024   Seules les notices des concours et les sites mentionnés font foi.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2040" y="0"/>
            <a:ext cx="4211960" cy="476250"/>
          </a:xfrm>
        </p:spPr>
        <p:txBody>
          <a:bodyPr/>
          <a:lstStyle/>
          <a:p>
            <a:pPr>
              <a:defRPr/>
            </a:pP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Calendrier prévisionnel</a:t>
            </a:r>
            <a:endParaRPr lang="fr-FR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BBB52-D30C-407F-8737-4F9F5DFFAD04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216024"/>
          </a:xfrm>
          <a:noFill/>
        </p:spPr>
        <p:txBody>
          <a:bodyPr/>
          <a:lstStyle/>
          <a:p>
            <a:r>
              <a:rPr lang="fr-FR" smtClean="0"/>
              <a:t>2023-2024   Seules les notices des concours et les sites mentionnés font foi.</a:t>
            </a:r>
            <a:endParaRPr lang="fr-FR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827584" y="5365665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 smtClean="0">
              <a:solidFill>
                <a:srgbClr val="FF0000"/>
              </a:solidFill>
            </a:endParaRPr>
          </a:p>
          <a:p>
            <a:endParaRPr lang="fr-FR" sz="2000" dirty="0" smtClean="0">
              <a:solidFill>
                <a:srgbClr val="FF0000"/>
              </a:solidFill>
            </a:endParaRPr>
          </a:p>
          <a:p>
            <a:endParaRPr lang="fr-FR" sz="2000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16094"/>
              </p:ext>
            </p:extLst>
          </p:nvPr>
        </p:nvGraphicFramePr>
        <p:xfrm>
          <a:off x="1406375" y="5869592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961314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GDP = DU 3</a:t>
                      </a:r>
                      <a:r>
                        <a:rPr lang="fr-FR" baseline="0" dirty="0" smtClean="0"/>
                        <a:t> avril (13h) AU 20 avril (fin de journée)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965785"/>
                  </a:ext>
                </a:extLst>
              </a:tr>
            </a:tbl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884093"/>
              </p:ext>
            </p:extLst>
          </p:nvPr>
        </p:nvGraphicFramePr>
        <p:xfrm>
          <a:off x="0" y="764704"/>
          <a:ext cx="9144000" cy="4960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Feuille de calcul" r:id="rId3" imgW="13468539" imgH="7734161" progId="Excel.Sheet.12">
                  <p:embed/>
                </p:oleObj>
              </mc:Choice>
              <mc:Fallback>
                <p:oleObj name="Feuille de calcul" r:id="rId3" imgW="13468539" imgH="77341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764704"/>
                        <a:ext cx="9144000" cy="4960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888" y="-26988"/>
            <a:ext cx="5328939" cy="620713"/>
          </a:xfrm>
        </p:spPr>
        <p:txBody>
          <a:bodyPr/>
          <a:lstStyle/>
          <a:p>
            <a:pPr eaLnBrk="1" hangingPunct="1"/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Information concours 2024</a:t>
            </a:r>
          </a:p>
        </p:txBody>
      </p:sp>
      <p:sp>
        <p:nvSpPr>
          <p:cNvPr id="3075" name="Rectangle 24"/>
          <p:cNvSpPr>
            <a:spLocks noGrp="1" noChangeArrowheads="1"/>
          </p:cNvSpPr>
          <p:nvPr>
            <p:ph idx="1"/>
          </p:nvPr>
        </p:nvSpPr>
        <p:spPr>
          <a:xfrm>
            <a:off x="0" y="980728"/>
            <a:ext cx="9144000" cy="3096344"/>
          </a:xfrm>
        </p:spPr>
        <p:txBody>
          <a:bodyPr/>
          <a:lstStyle/>
          <a:p>
            <a:pPr marL="571500" indent="-571500" algn="ctr" eaLnBrk="1" hangingPunct="1">
              <a:buNone/>
              <a:defRPr/>
            </a:pP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Les Concours des Ecoles</a:t>
            </a:r>
          </a:p>
          <a:p>
            <a:pPr marL="571500" indent="-571500" algn="ctr" eaLnBrk="1" hangingPunct="1">
              <a:buNone/>
              <a:defRPr/>
            </a:pP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de Commerce et de management</a:t>
            </a:r>
          </a:p>
          <a:p>
            <a:pPr marL="571500" indent="-571500" algn="ctr" eaLnBrk="1" hangingPunct="1">
              <a:buNone/>
              <a:defRPr/>
            </a:pPr>
            <a:endParaRPr lang="fr-FR" sz="28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571500" indent="-571500" algn="ctr" eaLnBrk="1" hangingPunct="1">
              <a:buNone/>
              <a:defRPr/>
            </a:pP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 banques d’épreuves : BCE et ECRICOME   </a:t>
            </a:r>
          </a:p>
          <a:p>
            <a:pPr marL="571500" indent="-571500" algn="just" eaLnBrk="1" hangingPunct="1">
              <a:buFont typeface="Webdings" pitchFamily="18" charset="2"/>
              <a:buNone/>
              <a:defRPr/>
            </a:pPr>
            <a:endParaRPr lang="fr-FR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BBB52-D30C-407F-8737-4F9F5DFFAD04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216024"/>
          </a:xfrm>
          <a:noFill/>
        </p:spPr>
        <p:txBody>
          <a:bodyPr/>
          <a:lstStyle/>
          <a:p>
            <a:r>
              <a:rPr lang="fr-FR" smtClean="0"/>
              <a:t>2023-2024   Seules les notices des concours et les sites mentionnés font foi.</a:t>
            </a:r>
            <a:endParaRPr lang="fr-FR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35" y="3872494"/>
            <a:ext cx="2162175" cy="8191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245" y="4036696"/>
            <a:ext cx="2238375" cy="69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88024" y="0"/>
            <a:ext cx="4355976" cy="476250"/>
          </a:xfrm>
        </p:spPr>
        <p:txBody>
          <a:bodyPr/>
          <a:lstStyle/>
          <a:p>
            <a:r>
              <a:rPr lang="fr-FR" sz="2400" b="1" dirty="0" smtClean="0"/>
              <a:t>Résultats des concours EC</a:t>
            </a:r>
            <a:endParaRPr lang="fr-FR" sz="24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BBB52-D30C-407F-8737-4F9F5DFFAD04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216024"/>
          </a:xfrm>
          <a:noFill/>
        </p:spPr>
        <p:txBody>
          <a:bodyPr/>
          <a:lstStyle/>
          <a:p>
            <a:r>
              <a:rPr lang="fr-FR" smtClean="0"/>
              <a:t>2023-2024   Seules les notices des concours et les sites mentionnés font foi.</a:t>
            </a:r>
            <a:endParaRPr lang="fr-FR" dirty="0" smtClean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399616"/>
              </p:ext>
            </p:extLst>
          </p:nvPr>
        </p:nvGraphicFramePr>
        <p:xfrm>
          <a:off x="1043608" y="980728"/>
          <a:ext cx="7056784" cy="52925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66580">
                  <a:extLst>
                    <a:ext uri="{9D8B030D-6E8A-4147-A177-3AD203B41FA5}">
                      <a16:colId xmlns:a16="http://schemas.microsoft.com/office/drawing/2014/main" val="2616243429"/>
                    </a:ext>
                  </a:extLst>
                </a:gridCol>
                <a:gridCol w="847551">
                  <a:extLst>
                    <a:ext uri="{9D8B030D-6E8A-4147-A177-3AD203B41FA5}">
                      <a16:colId xmlns:a16="http://schemas.microsoft.com/office/drawing/2014/main" val="2822178629"/>
                    </a:ext>
                  </a:extLst>
                </a:gridCol>
                <a:gridCol w="847551">
                  <a:extLst>
                    <a:ext uri="{9D8B030D-6E8A-4147-A177-3AD203B41FA5}">
                      <a16:colId xmlns:a16="http://schemas.microsoft.com/office/drawing/2014/main" val="1669023581"/>
                    </a:ext>
                  </a:extLst>
                </a:gridCol>
                <a:gridCol w="847551">
                  <a:extLst>
                    <a:ext uri="{9D8B030D-6E8A-4147-A177-3AD203B41FA5}">
                      <a16:colId xmlns:a16="http://schemas.microsoft.com/office/drawing/2014/main" val="1941208063"/>
                    </a:ext>
                  </a:extLst>
                </a:gridCol>
                <a:gridCol w="847551">
                  <a:extLst>
                    <a:ext uri="{9D8B030D-6E8A-4147-A177-3AD203B41FA5}">
                      <a16:colId xmlns:a16="http://schemas.microsoft.com/office/drawing/2014/main" val="1348141086"/>
                    </a:ext>
                  </a:extLst>
                </a:gridCol>
              </a:tblGrid>
              <a:tr h="292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Bilan</a:t>
                      </a:r>
                      <a:endParaRPr lang="fr-FR" sz="16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2023</a:t>
                      </a:r>
                      <a:endParaRPr lang="fr-FR" sz="16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2022</a:t>
                      </a:r>
                      <a:endParaRPr lang="fr-FR" sz="16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2021</a:t>
                      </a:r>
                      <a:endParaRPr lang="fr-FR" sz="16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2020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14524894"/>
                  </a:ext>
                </a:extLst>
              </a:tr>
              <a:tr h="292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HEC Paris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43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39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40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34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3662323"/>
                  </a:ext>
                </a:extLst>
              </a:tr>
              <a:tr h="292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ESSEC Business School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19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15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20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19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129666"/>
                  </a:ext>
                </a:extLst>
              </a:tr>
              <a:tr h="292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ESCP Europe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7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7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4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13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1774195"/>
                  </a:ext>
                </a:extLst>
              </a:tr>
              <a:tr h="292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Sous-total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69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61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64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66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0566797"/>
                  </a:ext>
                </a:extLst>
              </a:tr>
              <a:tr h="292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solidFill>
                            <a:srgbClr val="FF0000"/>
                          </a:solidFill>
                          <a:effectLst/>
                        </a:rPr>
                        <a:t>% du nombre d'élèves</a:t>
                      </a:r>
                      <a:endParaRPr lang="fr-FR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solidFill>
                            <a:srgbClr val="FF0000"/>
                          </a:solidFill>
                          <a:effectLst/>
                        </a:rPr>
                        <a:t>80,23%</a:t>
                      </a:r>
                      <a:endParaRPr lang="fr-FR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solidFill>
                            <a:srgbClr val="FF0000"/>
                          </a:solidFill>
                          <a:effectLst/>
                        </a:rPr>
                        <a:t>82,43%</a:t>
                      </a:r>
                      <a:endParaRPr lang="fr-FR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solidFill>
                            <a:srgbClr val="FF0000"/>
                          </a:solidFill>
                          <a:effectLst/>
                        </a:rPr>
                        <a:t>81,01%</a:t>
                      </a:r>
                      <a:endParaRPr lang="fr-FR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79,5%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8640648"/>
                  </a:ext>
                </a:extLst>
              </a:tr>
              <a:tr h="292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ENSAE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98463482"/>
                  </a:ext>
                </a:extLst>
              </a:tr>
              <a:tr h="292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 err="1">
                          <a:effectLst/>
                        </a:rPr>
                        <a:t>emlyon</a:t>
                      </a:r>
                      <a:r>
                        <a:rPr lang="fr-FR" sz="1200" u="none" strike="noStrike" dirty="0">
                          <a:effectLst/>
                        </a:rPr>
                        <a:t> business </a:t>
                      </a:r>
                      <a:r>
                        <a:rPr lang="fr-FR" sz="1200" u="none" strike="noStrike" dirty="0" err="1">
                          <a:effectLst/>
                        </a:rPr>
                        <a:t>school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2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5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2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7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7650714"/>
                  </a:ext>
                </a:extLst>
              </a:tr>
              <a:tr h="32803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EDHEC Business </a:t>
                      </a:r>
                      <a:r>
                        <a:rPr lang="fr-FR" sz="1200" u="none" strike="noStrike" dirty="0" err="1">
                          <a:effectLst/>
                        </a:rPr>
                        <a:t>School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6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3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7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3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8109715"/>
                  </a:ext>
                </a:extLst>
              </a:tr>
              <a:tr h="292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Sous-total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78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70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73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76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2111991"/>
                  </a:ext>
                </a:extLst>
              </a:tr>
              <a:tr h="292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solidFill>
                            <a:srgbClr val="FF0000"/>
                          </a:solidFill>
                          <a:effectLst/>
                        </a:rPr>
                        <a:t>% du nombre d'élèves</a:t>
                      </a:r>
                      <a:endParaRPr lang="fr-FR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solidFill>
                            <a:srgbClr val="FF0000"/>
                          </a:solidFill>
                          <a:effectLst/>
                        </a:rPr>
                        <a:t>90,69%</a:t>
                      </a:r>
                      <a:endParaRPr lang="fr-FR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solidFill>
                            <a:srgbClr val="FF0000"/>
                          </a:solidFill>
                          <a:effectLst/>
                        </a:rPr>
                        <a:t>94,59%</a:t>
                      </a:r>
                      <a:endParaRPr lang="fr-FR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solidFill>
                            <a:srgbClr val="FF0000"/>
                          </a:solidFill>
                          <a:effectLst/>
                        </a:rPr>
                        <a:t>92,40%</a:t>
                      </a:r>
                      <a:endParaRPr lang="fr-FR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91,6%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4273373"/>
                  </a:ext>
                </a:extLst>
              </a:tr>
              <a:tr h="292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AUDENCIA Business School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2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0318452"/>
                  </a:ext>
                </a:extLst>
              </a:tr>
              <a:tr h="292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GRENOBLE École de Management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3918600"/>
                  </a:ext>
                </a:extLst>
              </a:tr>
              <a:tr h="292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Sous-total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78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70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75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76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5599459"/>
                  </a:ext>
                </a:extLst>
              </a:tr>
              <a:tr h="292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solidFill>
                            <a:srgbClr val="FF0000"/>
                          </a:solidFill>
                          <a:effectLst/>
                        </a:rPr>
                        <a:t>% du nombre d'élèves</a:t>
                      </a:r>
                      <a:endParaRPr lang="fr-FR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solidFill>
                            <a:srgbClr val="FF0000"/>
                          </a:solidFill>
                          <a:effectLst/>
                        </a:rPr>
                        <a:t>90,69%</a:t>
                      </a:r>
                      <a:endParaRPr lang="fr-FR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solidFill>
                            <a:srgbClr val="FF0000"/>
                          </a:solidFill>
                          <a:effectLst/>
                        </a:rPr>
                        <a:t>94,59%</a:t>
                      </a:r>
                      <a:endParaRPr lang="fr-FR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solidFill>
                            <a:srgbClr val="FF0000"/>
                          </a:solidFill>
                          <a:effectLst/>
                        </a:rPr>
                        <a:t>94,93%</a:t>
                      </a:r>
                      <a:endParaRPr lang="fr-FR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91,6%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8920032"/>
                  </a:ext>
                </a:extLst>
              </a:tr>
              <a:tr h="292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Autres écoles de commerce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3757872"/>
                  </a:ext>
                </a:extLst>
              </a:tr>
              <a:tr h="292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Cubes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7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4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3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7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1225807"/>
                  </a:ext>
                </a:extLst>
              </a:tr>
              <a:tr h="292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Total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86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74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79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83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956752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/>
              <a:t>Epreuves et coefficients - BCE écrits</a:t>
            </a:r>
            <a:endParaRPr lang="fr-FR" sz="24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BBB52-D30C-407F-8737-4F9F5DFFAD04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216024"/>
          </a:xfrm>
          <a:noFill/>
        </p:spPr>
        <p:txBody>
          <a:bodyPr/>
          <a:lstStyle/>
          <a:p>
            <a:r>
              <a:rPr lang="fr-FR" smtClean="0"/>
              <a:t>2023-2024   Seules les notices des concours et les sites mentionnés font foi.</a:t>
            </a:r>
            <a:endParaRPr lang="fr-FR" dirty="0" smtClean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622301" y="1090613"/>
          <a:ext cx="7899397" cy="4781550"/>
        </p:xfrm>
        <a:graphic>
          <a:graphicData uri="http://schemas.openxmlformats.org/drawingml/2006/table">
            <a:tbl>
              <a:tblPr/>
              <a:tblGrid>
                <a:gridCol w="2937530">
                  <a:extLst>
                    <a:ext uri="{9D8B030D-6E8A-4147-A177-3AD203B41FA5}">
                      <a16:colId xmlns:a16="http://schemas.microsoft.com/office/drawing/2014/main" val="1444177589"/>
                    </a:ext>
                  </a:extLst>
                </a:gridCol>
                <a:gridCol w="469366">
                  <a:extLst>
                    <a:ext uri="{9D8B030D-6E8A-4147-A177-3AD203B41FA5}">
                      <a16:colId xmlns:a16="http://schemas.microsoft.com/office/drawing/2014/main" val="1436162727"/>
                    </a:ext>
                  </a:extLst>
                </a:gridCol>
                <a:gridCol w="545997">
                  <a:extLst>
                    <a:ext uri="{9D8B030D-6E8A-4147-A177-3AD203B41FA5}">
                      <a16:colId xmlns:a16="http://schemas.microsoft.com/office/drawing/2014/main" val="2795674886"/>
                    </a:ext>
                  </a:extLst>
                </a:gridCol>
                <a:gridCol w="440629">
                  <a:extLst>
                    <a:ext uri="{9D8B030D-6E8A-4147-A177-3AD203B41FA5}">
                      <a16:colId xmlns:a16="http://schemas.microsoft.com/office/drawing/2014/main" val="3898685292"/>
                    </a:ext>
                  </a:extLst>
                </a:gridCol>
                <a:gridCol w="545997">
                  <a:extLst>
                    <a:ext uri="{9D8B030D-6E8A-4147-A177-3AD203B41FA5}">
                      <a16:colId xmlns:a16="http://schemas.microsoft.com/office/drawing/2014/main" val="4106336487"/>
                    </a:ext>
                  </a:extLst>
                </a:gridCol>
                <a:gridCol w="440629">
                  <a:extLst>
                    <a:ext uri="{9D8B030D-6E8A-4147-A177-3AD203B41FA5}">
                      <a16:colId xmlns:a16="http://schemas.microsoft.com/office/drawing/2014/main" val="3299304680"/>
                    </a:ext>
                  </a:extLst>
                </a:gridCol>
                <a:gridCol w="545997">
                  <a:extLst>
                    <a:ext uri="{9D8B030D-6E8A-4147-A177-3AD203B41FA5}">
                      <a16:colId xmlns:a16="http://schemas.microsoft.com/office/drawing/2014/main" val="3735024938"/>
                    </a:ext>
                  </a:extLst>
                </a:gridCol>
                <a:gridCol w="440629">
                  <a:extLst>
                    <a:ext uri="{9D8B030D-6E8A-4147-A177-3AD203B41FA5}">
                      <a16:colId xmlns:a16="http://schemas.microsoft.com/office/drawing/2014/main" val="477540004"/>
                    </a:ext>
                  </a:extLst>
                </a:gridCol>
                <a:gridCol w="545997">
                  <a:extLst>
                    <a:ext uri="{9D8B030D-6E8A-4147-A177-3AD203B41FA5}">
                      <a16:colId xmlns:a16="http://schemas.microsoft.com/office/drawing/2014/main" val="739098627"/>
                    </a:ext>
                  </a:extLst>
                </a:gridCol>
                <a:gridCol w="440629">
                  <a:extLst>
                    <a:ext uri="{9D8B030D-6E8A-4147-A177-3AD203B41FA5}">
                      <a16:colId xmlns:a16="http://schemas.microsoft.com/office/drawing/2014/main" val="218384664"/>
                    </a:ext>
                  </a:extLst>
                </a:gridCol>
                <a:gridCol w="545997">
                  <a:extLst>
                    <a:ext uri="{9D8B030D-6E8A-4147-A177-3AD203B41FA5}">
                      <a16:colId xmlns:a16="http://schemas.microsoft.com/office/drawing/2014/main" val="2617580266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emlyon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EDHEC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98602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Maths approfondies EDHEC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0283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Maths approfondies HEC/ESSEC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20424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Maths approfondies EMLyon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222386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Maths approfondies 2 S HEC/ESCP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65341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synthese ESCP/HEC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65082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Dissert. CG HEC/EMLyon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08811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Dissert. CG EDHEC/ESSEC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87244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HGG ESCP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69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HGG ESSEC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48646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HGG GEM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84267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Langue vivante 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9493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Langue vivante 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380626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Poids écrit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45985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Coefficients écrit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35894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/>
              <a:t>Epreuves et coefficients - BCE oraux</a:t>
            </a:r>
            <a:endParaRPr lang="fr-FR" sz="24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BBB52-D30C-407F-8737-4F9F5DFFAD04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216024"/>
          </a:xfrm>
          <a:noFill/>
        </p:spPr>
        <p:txBody>
          <a:bodyPr/>
          <a:lstStyle/>
          <a:p>
            <a:r>
              <a:rPr lang="fr-FR" smtClean="0"/>
              <a:t>2023-2024   Seules les notices des concours et les sites mentionnés font foi.</a:t>
            </a:r>
            <a:endParaRPr lang="fr-FR" dirty="0" smtClean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23033"/>
              </p:ext>
            </p:extLst>
          </p:nvPr>
        </p:nvGraphicFramePr>
        <p:xfrm>
          <a:off x="539896" y="1291133"/>
          <a:ext cx="8064549" cy="4010074"/>
        </p:xfrm>
        <a:graphic>
          <a:graphicData uri="http://schemas.openxmlformats.org/drawingml/2006/table">
            <a:tbl>
              <a:tblPr/>
              <a:tblGrid>
                <a:gridCol w="2998946">
                  <a:extLst>
                    <a:ext uri="{9D8B030D-6E8A-4147-A177-3AD203B41FA5}">
                      <a16:colId xmlns:a16="http://schemas.microsoft.com/office/drawing/2014/main" val="534588905"/>
                    </a:ext>
                  </a:extLst>
                </a:gridCol>
                <a:gridCol w="479179">
                  <a:extLst>
                    <a:ext uri="{9D8B030D-6E8A-4147-A177-3AD203B41FA5}">
                      <a16:colId xmlns:a16="http://schemas.microsoft.com/office/drawing/2014/main" val="1000044371"/>
                    </a:ext>
                  </a:extLst>
                </a:gridCol>
                <a:gridCol w="557412">
                  <a:extLst>
                    <a:ext uri="{9D8B030D-6E8A-4147-A177-3AD203B41FA5}">
                      <a16:colId xmlns:a16="http://schemas.microsoft.com/office/drawing/2014/main" val="3631025160"/>
                    </a:ext>
                  </a:extLst>
                </a:gridCol>
                <a:gridCol w="449841">
                  <a:extLst>
                    <a:ext uri="{9D8B030D-6E8A-4147-A177-3AD203B41FA5}">
                      <a16:colId xmlns:a16="http://schemas.microsoft.com/office/drawing/2014/main" val="2018428560"/>
                    </a:ext>
                  </a:extLst>
                </a:gridCol>
                <a:gridCol w="557412">
                  <a:extLst>
                    <a:ext uri="{9D8B030D-6E8A-4147-A177-3AD203B41FA5}">
                      <a16:colId xmlns:a16="http://schemas.microsoft.com/office/drawing/2014/main" val="1312296816"/>
                    </a:ext>
                  </a:extLst>
                </a:gridCol>
                <a:gridCol w="449841">
                  <a:extLst>
                    <a:ext uri="{9D8B030D-6E8A-4147-A177-3AD203B41FA5}">
                      <a16:colId xmlns:a16="http://schemas.microsoft.com/office/drawing/2014/main" val="4127546537"/>
                    </a:ext>
                  </a:extLst>
                </a:gridCol>
                <a:gridCol w="557412">
                  <a:extLst>
                    <a:ext uri="{9D8B030D-6E8A-4147-A177-3AD203B41FA5}">
                      <a16:colId xmlns:a16="http://schemas.microsoft.com/office/drawing/2014/main" val="2068587824"/>
                    </a:ext>
                  </a:extLst>
                </a:gridCol>
                <a:gridCol w="449841">
                  <a:extLst>
                    <a:ext uri="{9D8B030D-6E8A-4147-A177-3AD203B41FA5}">
                      <a16:colId xmlns:a16="http://schemas.microsoft.com/office/drawing/2014/main" val="3840687275"/>
                    </a:ext>
                  </a:extLst>
                </a:gridCol>
                <a:gridCol w="557412">
                  <a:extLst>
                    <a:ext uri="{9D8B030D-6E8A-4147-A177-3AD203B41FA5}">
                      <a16:colId xmlns:a16="http://schemas.microsoft.com/office/drawing/2014/main" val="2198392945"/>
                    </a:ext>
                  </a:extLst>
                </a:gridCol>
                <a:gridCol w="449841">
                  <a:extLst>
                    <a:ext uri="{9D8B030D-6E8A-4147-A177-3AD203B41FA5}">
                      <a16:colId xmlns:a16="http://schemas.microsoft.com/office/drawing/2014/main" val="2026469238"/>
                    </a:ext>
                  </a:extLst>
                </a:gridCol>
                <a:gridCol w="557412">
                  <a:extLst>
                    <a:ext uri="{9D8B030D-6E8A-4147-A177-3AD203B41FA5}">
                      <a16:colId xmlns:a16="http://schemas.microsoft.com/office/drawing/2014/main" val="468518448"/>
                    </a:ext>
                  </a:extLst>
                </a:gridCol>
              </a:tblGrid>
              <a:tr h="850329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emlyon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EDHEC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186465"/>
                  </a:ext>
                </a:extLst>
              </a:tr>
              <a:tr h="27055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692126"/>
                  </a:ext>
                </a:extLst>
              </a:tr>
              <a:tr h="28022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Tests cognitifs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627941"/>
                  </a:ext>
                </a:extLst>
              </a:tr>
              <a:tr h="27055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Tryptique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831253"/>
                  </a:ext>
                </a:extLst>
              </a:tr>
              <a:tr h="28022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Entretien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866620"/>
                  </a:ext>
                </a:extLst>
              </a:tr>
              <a:tr h="28022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246603"/>
                  </a:ext>
                </a:extLst>
              </a:tr>
              <a:tr h="28022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473451"/>
                  </a:ext>
                </a:extLst>
              </a:tr>
              <a:tr h="27055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Langue vivante 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039402"/>
                  </a:ext>
                </a:extLst>
              </a:tr>
              <a:tr h="28022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Langue vivante 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590774"/>
                  </a:ext>
                </a:extLst>
              </a:tr>
              <a:tr h="28022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Poids oral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364860"/>
                  </a:ext>
                </a:extLst>
              </a:tr>
              <a:tr h="28022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Coefficients oral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689268"/>
                  </a:ext>
                </a:extLst>
              </a:tr>
              <a:tr h="193257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3405370"/>
                  </a:ext>
                </a:extLst>
              </a:tr>
              <a:tr h="19325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Check écrit + oral = 100%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3329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6016" y="0"/>
            <a:ext cx="4427984" cy="476250"/>
          </a:xfrm>
        </p:spPr>
        <p:txBody>
          <a:bodyPr/>
          <a:lstStyle/>
          <a:p>
            <a:r>
              <a:rPr lang="fr-FR" sz="2400" b="1" dirty="0" smtClean="0"/>
              <a:t>ENSAE - BCE</a:t>
            </a:r>
            <a:endParaRPr lang="fr-FR" sz="2400" b="1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837083"/>
            <a:ext cx="8892480" cy="525621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SzPct val="80000"/>
              <a:buFont typeface="Wingdings" pitchFamily="2" charset="2"/>
              <a:buChar char="Ø"/>
            </a:pPr>
            <a:endParaRPr lang="fr-F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SzPct val="80000"/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ENSAE : 15 places par la voie ECG</a:t>
            </a:r>
            <a:endParaRPr lang="fr-FR" sz="24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SzPct val="80000"/>
              <a:buFont typeface="Wingdings" pitchFamily="2" charset="2"/>
              <a:buChar char="Ø"/>
            </a:pPr>
            <a:endParaRPr lang="fr-F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SzPct val="80000"/>
              <a:buFont typeface="Wingdings" pitchFamily="2" charset="2"/>
              <a:buChar char="Ø"/>
            </a:pPr>
            <a:endParaRPr lang="fr-F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SzPct val="80000"/>
              <a:buFont typeface="Wingdings" pitchFamily="2" charset="2"/>
              <a:buChar char="Ø"/>
            </a:pPr>
            <a:endParaRPr lang="fr-F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SzPct val="80000"/>
              <a:buFont typeface="Wingdings" pitchFamily="2" charset="2"/>
              <a:buChar char="Ø"/>
            </a:pPr>
            <a:endParaRPr lang="fr-F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SzPct val="80000"/>
              <a:buFont typeface="Wingdings" pitchFamily="2" charset="2"/>
              <a:buChar char="Ø"/>
            </a:pPr>
            <a:endParaRPr lang="fr-FR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BBB52-D30C-407F-8737-4F9F5DFFAD04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787818"/>
              </p:ext>
            </p:extLst>
          </p:nvPr>
        </p:nvGraphicFramePr>
        <p:xfrm>
          <a:off x="395536" y="2492896"/>
          <a:ext cx="7776862" cy="2177390"/>
        </p:xfrm>
        <a:graphic>
          <a:graphicData uri="http://schemas.openxmlformats.org/drawingml/2006/table">
            <a:tbl>
              <a:tblPr/>
              <a:tblGrid>
                <a:gridCol w="2952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5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18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35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10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Epreuves écrites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ENSAE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Epreuves orales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ENSAE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Maths</a:t>
                      </a:r>
                      <a:r>
                        <a:rPr lang="fr-FR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approfondies </a:t>
                      </a:r>
                      <a:r>
                        <a:rPr lang="fr-FR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(2 épreuves)</a:t>
                      </a:r>
                    </a:p>
                    <a:p>
                      <a:pPr algn="l" fontAlgn="b"/>
                      <a:r>
                        <a:rPr lang="fr-FR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HEC/ESSEC et ESCP/HEC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Mathématiques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Dissertation EM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lyon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/HEC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H&amp;G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HGG ESSEC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Anglais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Langue vivante 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Poids oral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Poids écrit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216024"/>
          </a:xfrm>
          <a:noFill/>
        </p:spPr>
        <p:txBody>
          <a:bodyPr/>
          <a:lstStyle/>
          <a:p>
            <a:r>
              <a:rPr lang="fr-FR" smtClean="0"/>
              <a:t>2023-2024   Seules les notices des concours et les sites mentionnés font foi.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080" y="1412776"/>
            <a:ext cx="8534400" cy="4251325"/>
          </a:xfrm>
        </p:spPr>
        <p:txBody>
          <a:bodyPr/>
          <a:lstStyle/>
          <a:p>
            <a:pPr marL="1371600" lvl="2" indent="-457200">
              <a:lnSpc>
                <a:spcPct val="80000"/>
              </a:lnSpc>
              <a:buFont typeface="Wingdings" pitchFamily="2" charset="2"/>
              <a:buNone/>
            </a:pPr>
            <a:r>
              <a:rPr lang="fr-FR" sz="3000" dirty="0" smtClean="0">
                <a:solidFill>
                  <a:schemeClr val="tx2"/>
                </a:solidFill>
              </a:rPr>
              <a:t>L’aumônerie pour les élèves de spé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53506" y="-28005"/>
            <a:ext cx="7231062" cy="50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fr-FR" dirty="0">
                <a:solidFill>
                  <a:schemeClr val="tx2"/>
                </a:solidFill>
              </a:rPr>
              <a:t>Réunion des parents de 2</a:t>
            </a:r>
            <a:r>
              <a:rPr lang="fr-FR" baseline="30000" dirty="0">
                <a:solidFill>
                  <a:schemeClr val="tx2"/>
                </a:solidFill>
              </a:rPr>
              <a:t>e</a:t>
            </a:r>
            <a:r>
              <a:rPr lang="fr-FR" dirty="0">
                <a:solidFill>
                  <a:schemeClr val="tx2"/>
                </a:solidFill>
              </a:rPr>
              <a:t> année</a:t>
            </a:r>
          </a:p>
        </p:txBody>
      </p:sp>
      <p:pic>
        <p:nvPicPr>
          <p:cNvPr id="7" name="Image 6" descr="logoble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7062" y="2724238"/>
            <a:ext cx="2581082" cy="2865002"/>
          </a:xfrm>
          <a:prstGeom prst="rect">
            <a:avLst/>
          </a:prstGeom>
        </p:spPr>
      </p:pic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216024"/>
          </a:xfrm>
          <a:noFill/>
        </p:spPr>
        <p:txBody>
          <a:bodyPr/>
          <a:lstStyle/>
          <a:p>
            <a:r>
              <a:rPr lang="fr-FR" dirty="0" smtClean="0"/>
              <a:t>2023-2024   Seules les notices des concours et les sites mentionnés font foi.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F7B685-7FCF-4C9E-906B-5AB92DE0AF14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/>
              <a:t>Epreuves et coefficients - </a:t>
            </a:r>
            <a:r>
              <a:rPr lang="fr-FR" sz="2400" b="1" dirty="0" err="1" smtClean="0"/>
              <a:t>Ecricome</a:t>
            </a:r>
            <a:endParaRPr lang="fr-FR" sz="24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BBB52-D30C-407F-8737-4F9F5DFFAD04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216024"/>
          </a:xfrm>
          <a:noFill/>
        </p:spPr>
        <p:txBody>
          <a:bodyPr/>
          <a:lstStyle/>
          <a:p>
            <a:r>
              <a:rPr lang="fr-FR" smtClean="0"/>
              <a:t>2023-2024   Seules les notices des concours et les sites mentionnés font foi.</a:t>
            </a:r>
            <a:endParaRPr lang="fr-FR" dirty="0" smtClean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068584"/>
              </p:ext>
            </p:extLst>
          </p:nvPr>
        </p:nvGraphicFramePr>
        <p:xfrm>
          <a:off x="1691680" y="1268760"/>
          <a:ext cx="5157936" cy="4757887"/>
        </p:xfrm>
        <a:graphic>
          <a:graphicData uri="http://schemas.openxmlformats.org/drawingml/2006/table">
            <a:tbl>
              <a:tblPr/>
              <a:tblGrid>
                <a:gridCol w="2617460">
                  <a:extLst>
                    <a:ext uri="{9D8B030D-6E8A-4147-A177-3AD203B41FA5}">
                      <a16:colId xmlns:a16="http://schemas.microsoft.com/office/drawing/2014/main" val="3151575410"/>
                    </a:ext>
                  </a:extLst>
                </a:gridCol>
                <a:gridCol w="565833">
                  <a:extLst>
                    <a:ext uri="{9D8B030D-6E8A-4147-A177-3AD203B41FA5}">
                      <a16:colId xmlns:a16="http://schemas.microsoft.com/office/drawing/2014/main" val="3904296446"/>
                    </a:ext>
                  </a:extLst>
                </a:gridCol>
                <a:gridCol w="785237">
                  <a:extLst>
                    <a:ext uri="{9D8B030D-6E8A-4147-A177-3AD203B41FA5}">
                      <a16:colId xmlns:a16="http://schemas.microsoft.com/office/drawing/2014/main" val="3210685088"/>
                    </a:ext>
                  </a:extLst>
                </a:gridCol>
                <a:gridCol w="531191">
                  <a:extLst>
                    <a:ext uri="{9D8B030D-6E8A-4147-A177-3AD203B41FA5}">
                      <a16:colId xmlns:a16="http://schemas.microsoft.com/office/drawing/2014/main" val="949525496"/>
                    </a:ext>
                  </a:extLst>
                </a:gridCol>
                <a:gridCol w="658215">
                  <a:extLst>
                    <a:ext uri="{9D8B030D-6E8A-4147-A177-3AD203B41FA5}">
                      <a16:colId xmlns:a16="http://schemas.microsoft.com/office/drawing/2014/main" val="4239959344"/>
                    </a:ext>
                  </a:extLst>
                </a:gridCol>
              </a:tblGrid>
              <a:tr h="83416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Epreuves écrites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KEDGE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394271"/>
                  </a:ext>
                </a:extLst>
              </a:tr>
              <a:tr h="30621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Maths approfondies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583061"/>
                  </a:ext>
                </a:extLst>
              </a:tr>
              <a:tr h="29565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Dissert. CG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65425"/>
                  </a:ext>
                </a:extLst>
              </a:tr>
              <a:tr h="30621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Résumé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365547"/>
                  </a:ext>
                </a:extLst>
              </a:tr>
              <a:tr h="30621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057883"/>
                  </a:ext>
                </a:extLst>
              </a:tr>
              <a:tr h="29565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Langue vivante 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620140"/>
                  </a:ext>
                </a:extLst>
              </a:tr>
              <a:tr h="30621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Langue vivante 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845478"/>
                  </a:ext>
                </a:extLst>
              </a:tr>
              <a:tr h="30621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Poids écrit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244295"/>
                  </a:ext>
                </a:extLst>
              </a:tr>
              <a:tr h="280870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299757"/>
                  </a:ext>
                </a:extLst>
              </a:tr>
              <a:tr h="30621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Epreuves orales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613656"/>
                  </a:ext>
                </a:extLst>
              </a:tr>
              <a:tr h="30621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Entretien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93433"/>
                  </a:ext>
                </a:extLst>
              </a:tr>
              <a:tr h="29565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Anglais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153328"/>
                  </a:ext>
                </a:extLst>
              </a:tr>
              <a:tr h="30621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 langue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703833"/>
                  </a:ext>
                </a:extLst>
              </a:tr>
              <a:tr h="30621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Poids oral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183005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64088" y="0"/>
            <a:ext cx="3779912" cy="476250"/>
          </a:xfrm>
        </p:spPr>
        <p:txBody>
          <a:bodyPr/>
          <a:lstStyle/>
          <a:p>
            <a:pPr>
              <a:defRPr/>
            </a:pP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Inscription BCE</a:t>
            </a:r>
            <a:endParaRPr lang="fr-FR" sz="28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65175"/>
            <a:ext cx="9144000" cy="57610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1800" b="1" dirty="0" smtClean="0">
                <a:solidFill>
                  <a:schemeClr val="accent1">
                    <a:lumMod val="75000"/>
                  </a:schemeClr>
                </a:solidFill>
              </a:rPr>
              <a:t>1°) Inscription en ligne :</a:t>
            </a:r>
          </a:p>
          <a:p>
            <a:pPr indent="-163513" eaLnBrk="1" hangingPunct="1">
              <a:lnSpc>
                <a:spcPct val="80000"/>
              </a:lnSpc>
              <a:buFontTx/>
              <a:buNone/>
              <a:defRPr/>
            </a:pP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du </a:t>
            </a:r>
            <a:r>
              <a:rPr lang="fr-FR" sz="1800" dirty="0" smtClean="0">
                <a:solidFill>
                  <a:srgbClr val="FF0000"/>
                </a:solidFill>
              </a:rPr>
              <a:t>9/12/23 au 16/01/2024 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(17h) sur</a:t>
            </a:r>
            <a:r>
              <a:rPr lang="fr-FR" sz="18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800" b="1" i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www.concours-bce.com</a:t>
            </a:r>
            <a:r>
              <a:rPr lang="fr-FR" sz="18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sz="1800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47675" indent="-268288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fr-FR" sz="1800" i="1" dirty="0" smtClean="0">
                <a:solidFill>
                  <a:schemeClr val="accent1">
                    <a:lumMod val="75000"/>
                  </a:schemeClr>
                </a:solidFill>
              </a:rPr>
              <a:t>N°d’inscription</a:t>
            </a:r>
          </a:p>
          <a:p>
            <a:pPr marL="447675" indent="-268288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fr-FR" sz="1800" i="1" dirty="0" smtClean="0">
                <a:solidFill>
                  <a:schemeClr val="accent1">
                    <a:lumMod val="75000"/>
                  </a:schemeClr>
                </a:solidFill>
              </a:rPr>
              <a:t>code signature confidentiel</a:t>
            </a:r>
          </a:p>
          <a:p>
            <a:pPr marL="447675" indent="-268288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fr-FR" sz="1800" i="1" dirty="0" smtClean="0">
                <a:solidFill>
                  <a:schemeClr val="accent1">
                    <a:lumMod val="75000"/>
                  </a:schemeClr>
                </a:solidFill>
              </a:rPr>
              <a:t>Choix du centre d’écrit (Versailles) et des langues vivantes</a:t>
            </a:r>
          </a:p>
          <a:p>
            <a:pPr marL="447675" indent="-268288" algn="ctr" eaLnBrk="1" hangingPunct="1">
              <a:lnSpc>
                <a:spcPct val="80000"/>
              </a:lnSpc>
              <a:buNone/>
              <a:defRPr/>
            </a:pPr>
            <a:r>
              <a:rPr lang="fr-FR" sz="1800" b="1" i="1" u="sng" dirty="0" smtClean="0">
                <a:solidFill>
                  <a:schemeClr val="accent1">
                    <a:lumMod val="75000"/>
                  </a:schemeClr>
                </a:solidFill>
              </a:rPr>
              <a:t>Maintenir à jour ses coordonnées jusqu’à la fin des concours</a:t>
            </a:r>
            <a:endParaRPr lang="fr-FR" sz="1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None/>
              <a:defRPr/>
            </a:pPr>
            <a:r>
              <a:rPr lang="fr-FR" sz="1800" b="1" dirty="0" smtClean="0">
                <a:solidFill>
                  <a:schemeClr val="accent1">
                    <a:lumMod val="75000"/>
                  </a:schemeClr>
                </a:solidFill>
              </a:rPr>
              <a:t>2°)  Paiement après validation de l’inscription</a:t>
            </a:r>
          </a:p>
          <a:p>
            <a:pPr indent="-163513" eaLnBrk="1" hangingPunct="1">
              <a:lnSpc>
                <a:spcPct val="80000"/>
              </a:lnSpc>
              <a:buNone/>
              <a:defRPr/>
            </a:pP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du </a:t>
            </a:r>
            <a:r>
              <a:rPr lang="fr-FR" sz="1800" dirty="0" smtClean="0">
                <a:solidFill>
                  <a:srgbClr val="FF0000"/>
                </a:solidFill>
              </a:rPr>
              <a:t>17 au 23 janvier 2024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, 17h : uniquement par carte bancaire.</a:t>
            </a:r>
          </a:p>
          <a:p>
            <a:pPr>
              <a:spcBef>
                <a:spcPts val="1800"/>
              </a:spcBef>
              <a:buNone/>
              <a:defRPr/>
            </a:pPr>
            <a:r>
              <a:rPr lang="fr-FR" sz="1800" b="1" dirty="0" smtClean="0">
                <a:solidFill>
                  <a:schemeClr val="accent1">
                    <a:lumMod val="75000"/>
                  </a:schemeClr>
                </a:solidFill>
              </a:rPr>
              <a:t>3°) </a:t>
            </a:r>
            <a:r>
              <a:rPr lang="fr-FR" sz="1800" b="1" dirty="0" err="1" smtClean="0">
                <a:solidFill>
                  <a:schemeClr val="accent1">
                    <a:lumMod val="75000"/>
                  </a:schemeClr>
                </a:solidFill>
              </a:rPr>
              <a:t>Téléverser</a:t>
            </a:r>
            <a:r>
              <a:rPr lang="fr-FR" sz="1800" b="1" dirty="0" smtClean="0">
                <a:solidFill>
                  <a:schemeClr val="accent1">
                    <a:lumMod val="75000"/>
                  </a:schemeClr>
                </a:solidFill>
              </a:rPr>
              <a:t> les pièces justificatives du </a:t>
            </a:r>
            <a:r>
              <a:rPr lang="fr-FR" sz="1800" b="1" dirty="0" smtClean="0">
                <a:solidFill>
                  <a:srgbClr val="FF0000"/>
                </a:solidFill>
              </a:rPr>
              <a:t>9/12/203 au 23/01/2024 </a:t>
            </a:r>
            <a:r>
              <a:rPr lang="fr-FR" sz="1800" b="1" dirty="0" smtClean="0">
                <a:solidFill>
                  <a:schemeClr val="accent1">
                    <a:lumMod val="75000"/>
                  </a:schemeClr>
                </a:solidFill>
              </a:rPr>
              <a:t>(17h)</a:t>
            </a:r>
          </a:p>
          <a:p>
            <a:pPr indent="-163513">
              <a:buFont typeface="Webdings" pitchFamily="18" charset="2"/>
              <a:buNone/>
              <a:defRPr/>
            </a:pPr>
            <a:r>
              <a:rPr lang="fr-FR" sz="1800" i="1" u="sng" dirty="0" smtClean="0">
                <a:solidFill>
                  <a:schemeClr val="accent1">
                    <a:lumMod val="75000"/>
                  </a:schemeClr>
                </a:solidFill>
              </a:rPr>
              <a:t>Pièces demandées :</a:t>
            </a:r>
          </a:p>
          <a:p>
            <a:pPr marL="447675" indent="-268288">
              <a:buSzPct val="80000"/>
              <a:buFont typeface="Wingdings 2" pitchFamily="18" charset="2"/>
              <a:buChar char="P"/>
              <a:defRPr/>
            </a:pPr>
            <a:r>
              <a:rPr lang="fr-FR" sz="1800" i="1" dirty="0" smtClean="0">
                <a:solidFill>
                  <a:schemeClr val="accent1">
                    <a:lumMod val="75000"/>
                  </a:schemeClr>
                </a:solidFill>
              </a:rPr>
              <a:t>CNI ou passeport </a:t>
            </a:r>
            <a:r>
              <a:rPr lang="fr-FR" sz="1800" b="1" i="1" u="sng" dirty="0" smtClean="0">
                <a:solidFill>
                  <a:schemeClr val="accent1">
                    <a:lumMod val="75000"/>
                  </a:schemeClr>
                </a:solidFill>
              </a:rPr>
              <a:t>valide jusqu’à fin juillet</a:t>
            </a:r>
            <a:endParaRPr lang="fr-FR" sz="1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47675" indent="-268288">
              <a:buSzPct val="80000"/>
              <a:buFont typeface="Wingdings 2" pitchFamily="18" charset="2"/>
              <a:buChar char="P"/>
              <a:defRPr/>
            </a:pPr>
            <a:r>
              <a:rPr lang="fr-FR" sz="1800" i="1" dirty="0" smtClean="0">
                <a:solidFill>
                  <a:schemeClr val="accent1">
                    <a:lumMod val="75000"/>
                  </a:schemeClr>
                </a:solidFill>
              </a:rPr>
              <a:t>Attestation de JDC </a:t>
            </a:r>
            <a:r>
              <a:rPr lang="fr-FR" sz="1800" i="1" u="sng" dirty="0" smtClean="0">
                <a:solidFill>
                  <a:schemeClr val="accent1">
                    <a:lumMod val="75000"/>
                  </a:schemeClr>
                </a:solidFill>
              </a:rPr>
              <a:t>uniquement</a:t>
            </a:r>
            <a:r>
              <a:rPr lang="fr-FR" sz="1800" i="1" dirty="0" smtClean="0">
                <a:solidFill>
                  <a:schemeClr val="accent1">
                    <a:lumMod val="75000"/>
                  </a:schemeClr>
                </a:solidFill>
              </a:rPr>
              <a:t> pour l’inscription à l’ESM Saint-Cyr</a:t>
            </a:r>
          </a:p>
          <a:p>
            <a:pPr marL="447675" indent="-268288">
              <a:buSzPct val="80000"/>
              <a:buFont typeface="Wingdings 2" pitchFamily="18" charset="2"/>
              <a:buChar char="P"/>
              <a:defRPr/>
            </a:pPr>
            <a:r>
              <a:rPr lang="fr-FR" sz="1800" i="1" dirty="0" smtClean="0">
                <a:solidFill>
                  <a:schemeClr val="accent1">
                    <a:lumMod val="75000"/>
                  </a:schemeClr>
                </a:solidFill>
              </a:rPr>
              <a:t>Diplôme du baccalauréat (ou diplôme équivalent)</a:t>
            </a:r>
          </a:p>
          <a:p>
            <a:pPr marL="447675" indent="-268288">
              <a:buSzPct val="80000"/>
              <a:buFont typeface="Wingdings 2" pitchFamily="18" charset="2"/>
              <a:buChar char="P"/>
              <a:defRPr/>
            </a:pPr>
            <a:r>
              <a:rPr lang="fr-FR" sz="1800" i="1" dirty="0" smtClean="0">
                <a:solidFill>
                  <a:schemeClr val="tx2"/>
                </a:solidFill>
              </a:rPr>
              <a:t>Justification de réussite d’une 1</a:t>
            </a:r>
            <a:r>
              <a:rPr lang="fr-FR" sz="1800" i="1" baseline="30000" dirty="0" smtClean="0">
                <a:solidFill>
                  <a:schemeClr val="tx2"/>
                </a:solidFill>
              </a:rPr>
              <a:t>ère</a:t>
            </a:r>
            <a:r>
              <a:rPr lang="fr-FR" sz="1800" i="1" dirty="0" smtClean="0">
                <a:solidFill>
                  <a:schemeClr val="tx2"/>
                </a:solidFill>
              </a:rPr>
              <a:t> année d’études supérieures et des enseignements suivis en 2eme année</a:t>
            </a:r>
          </a:p>
          <a:p>
            <a:pPr marL="447675" indent="-268288">
              <a:buSzPct val="80000"/>
              <a:buFont typeface="Wingdings 2" pitchFamily="18" charset="2"/>
              <a:buChar char="P"/>
              <a:defRPr/>
            </a:pPr>
            <a:r>
              <a:rPr lang="fr-FR" sz="1800" i="1" dirty="0" smtClean="0">
                <a:solidFill>
                  <a:schemeClr val="accent1">
                    <a:lumMod val="75000"/>
                  </a:schemeClr>
                </a:solidFill>
              </a:rPr>
              <a:t>Notification </a:t>
            </a:r>
            <a:r>
              <a:rPr lang="fr-FR" sz="1800" b="1" i="1" dirty="0" smtClean="0">
                <a:solidFill>
                  <a:schemeClr val="accent1">
                    <a:lumMod val="75000"/>
                  </a:schemeClr>
                </a:solidFill>
              </a:rPr>
              <a:t>définitive</a:t>
            </a:r>
            <a:r>
              <a:rPr lang="fr-FR" sz="1800" i="1" dirty="0" smtClean="0">
                <a:solidFill>
                  <a:schemeClr val="accent1">
                    <a:lumMod val="75000"/>
                  </a:schemeClr>
                </a:solidFill>
              </a:rPr>
              <a:t> de bourse du CROUS pour les boursiers</a:t>
            </a:r>
          </a:p>
          <a:p>
            <a:pPr marL="447675" indent="-268288">
              <a:buSzPct val="80000"/>
              <a:buFont typeface="Wingdings 2" pitchFamily="18" charset="2"/>
              <a:buChar char="P"/>
              <a:defRPr/>
            </a:pPr>
            <a:r>
              <a:rPr lang="fr-FR" sz="1800" i="1" dirty="0" smtClean="0">
                <a:solidFill>
                  <a:schemeClr val="accent1">
                    <a:lumMod val="75000"/>
                  </a:schemeClr>
                </a:solidFill>
              </a:rPr>
              <a:t>Le cas échéant : </a:t>
            </a:r>
            <a:r>
              <a:rPr lang="fr-FR" sz="1800" b="1" i="1" dirty="0" smtClean="0">
                <a:solidFill>
                  <a:schemeClr val="accent1">
                    <a:lumMod val="75000"/>
                  </a:schemeClr>
                </a:solidFill>
              </a:rPr>
              <a:t>demande d’aménagement d’épreuves </a:t>
            </a:r>
            <a:r>
              <a:rPr lang="fr-FR" sz="1800" i="1" dirty="0" smtClean="0">
                <a:solidFill>
                  <a:schemeClr val="accent1">
                    <a:lumMod val="75000"/>
                  </a:schemeClr>
                </a:solidFill>
              </a:rPr>
              <a:t>(avant le </a:t>
            </a:r>
            <a:r>
              <a:rPr lang="fr-FR" sz="1800" b="1" i="1" u="sng" dirty="0" smtClean="0">
                <a:solidFill>
                  <a:srgbClr val="FF0000"/>
                </a:solidFill>
              </a:rPr>
              <a:t>16/01/24</a:t>
            </a:r>
            <a:r>
              <a:rPr lang="fr-FR" sz="1800" i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BBB52-D30C-407F-8737-4F9F5DFFAD04}" type="slidenum">
              <a:rPr lang="fr-FR" smtClean="0"/>
              <a:pPr>
                <a:defRPr/>
              </a:pPr>
              <a:t>31</a:t>
            </a:fld>
            <a:endParaRPr lang="fr-FR" dirty="0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216024"/>
          </a:xfrm>
          <a:noFill/>
        </p:spPr>
        <p:txBody>
          <a:bodyPr/>
          <a:lstStyle/>
          <a:p>
            <a:r>
              <a:rPr lang="fr-FR" smtClean="0"/>
              <a:t>2023-2024   Seules les notices des concours et les sites mentionnés font foi.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/>
              <a:t>Précisions concours 2024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5688631"/>
          </a:xfrm>
        </p:spPr>
        <p:txBody>
          <a:bodyPr/>
          <a:lstStyle/>
          <a:p>
            <a:r>
              <a:rPr lang="fr-FR" sz="1800" dirty="0" smtClean="0">
                <a:solidFill>
                  <a:srgbClr val="FF0000"/>
                </a:solidFill>
              </a:rPr>
              <a:t>Attribution de points de bonification HEC =</a:t>
            </a:r>
          </a:p>
          <a:p>
            <a:pPr lvl="1"/>
            <a:r>
              <a:rPr lang="fr-FR" sz="1800" dirty="0" smtClean="0">
                <a:solidFill>
                  <a:schemeClr val="tx2"/>
                </a:solidFill>
              </a:rPr>
              <a:t>Epreuves écrites : </a:t>
            </a:r>
          </a:p>
          <a:p>
            <a:pPr lvl="2"/>
            <a:r>
              <a:rPr lang="fr-FR" sz="1400" dirty="0" smtClean="0"/>
              <a:t>30pts de bonification rajoutés au total des points obtenus</a:t>
            </a:r>
          </a:p>
          <a:p>
            <a:pPr lvl="2"/>
            <a:r>
              <a:rPr lang="fr-FR" sz="1400" dirty="0" smtClean="0"/>
              <a:t>Les candidats qui passent le concours de la BCE pour une 2eme fois et bénéficiaires d’une bourse (</a:t>
            </a:r>
            <a:r>
              <a:rPr lang="fr-FR" sz="1400" dirty="0" err="1" smtClean="0"/>
              <a:t>crous</a:t>
            </a:r>
            <a:r>
              <a:rPr lang="fr-FR" sz="1400" dirty="0" smtClean="0"/>
              <a:t>) se verront accordés 30pts de bonification qui seront rajoutés au total des points obtenus</a:t>
            </a:r>
          </a:p>
          <a:p>
            <a:pPr lvl="1"/>
            <a:r>
              <a:rPr lang="fr-FR" sz="1800" dirty="0" smtClean="0">
                <a:solidFill>
                  <a:schemeClr val="tx2"/>
                </a:solidFill>
              </a:rPr>
              <a:t>Epreuves orales :</a:t>
            </a:r>
            <a:endParaRPr lang="fr-FR" sz="1800" dirty="0" smtClean="0">
              <a:solidFill>
                <a:schemeClr val="accent2"/>
              </a:solidFill>
            </a:endParaRPr>
          </a:p>
          <a:p>
            <a:pPr lvl="2"/>
            <a:r>
              <a:rPr lang="fr-FR" sz="1400" dirty="0" smtClean="0"/>
              <a:t>36pts </a:t>
            </a:r>
            <a:r>
              <a:rPr lang="fr-FR" sz="1400" dirty="0"/>
              <a:t>de bonification rajoutés au total des points </a:t>
            </a:r>
            <a:r>
              <a:rPr lang="fr-FR" sz="1400" dirty="0" smtClean="0"/>
              <a:t>obtenus</a:t>
            </a:r>
          </a:p>
          <a:p>
            <a:pPr lvl="2"/>
            <a:r>
              <a:rPr lang="fr-FR" sz="1400" dirty="0"/>
              <a:t>Les candidats qui passent le concours de la BCE pour une 2eme fois et bénéficiaires d’une bourse (</a:t>
            </a:r>
            <a:r>
              <a:rPr lang="fr-FR" sz="1400" dirty="0" err="1"/>
              <a:t>crous</a:t>
            </a:r>
            <a:r>
              <a:rPr lang="fr-FR" sz="1400" dirty="0"/>
              <a:t>) se verront accordés </a:t>
            </a:r>
            <a:r>
              <a:rPr lang="fr-FR" sz="1400" dirty="0" smtClean="0"/>
              <a:t>36pts </a:t>
            </a:r>
            <a:r>
              <a:rPr lang="fr-FR" sz="1400" dirty="0"/>
              <a:t>de bonification qui seront rajoutés au total des points </a:t>
            </a:r>
            <a:r>
              <a:rPr lang="fr-FR" sz="1400" dirty="0" smtClean="0"/>
              <a:t>obtenus</a:t>
            </a:r>
          </a:p>
          <a:p>
            <a:r>
              <a:rPr lang="fr-FR" sz="1800" b="1" dirty="0" smtClean="0">
                <a:solidFill>
                  <a:srgbClr val="FF0000"/>
                </a:solidFill>
              </a:rPr>
              <a:t>Attribution de points de bonification ENSAE =</a:t>
            </a:r>
          </a:p>
          <a:p>
            <a:pPr lvl="1"/>
            <a:r>
              <a:rPr lang="fr-FR" sz="2000" dirty="0" smtClean="0">
                <a:solidFill>
                  <a:schemeClr val="tx2"/>
                </a:solidFill>
              </a:rPr>
              <a:t>Epreuves écrites / épreuves orales : </a:t>
            </a:r>
            <a:r>
              <a:rPr lang="fr-FR" sz="1400" dirty="0" smtClean="0"/>
              <a:t>même système que HEC plafonné à 30pts</a:t>
            </a:r>
          </a:p>
          <a:p>
            <a:r>
              <a:rPr lang="fr-FR" sz="1800" dirty="0" smtClean="0">
                <a:solidFill>
                  <a:srgbClr val="FF0000"/>
                </a:solidFill>
              </a:rPr>
              <a:t>Double appel à l’oral ESSEC =</a:t>
            </a:r>
          </a:p>
          <a:p>
            <a:pPr lvl="1"/>
            <a:r>
              <a:rPr lang="fr-FR" sz="1400" dirty="0">
                <a:solidFill>
                  <a:schemeClr val="tx2"/>
                </a:solidFill>
              </a:rPr>
              <a:t>40 candidats boursiers (</a:t>
            </a:r>
            <a:r>
              <a:rPr lang="fr-FR" sz="1400" dirty="0" err="1">
                <a:solidFill>
                  <a:schemeClr val="tx2"/>
                </a:solidFill>
              </a:rPr>
              <a:t>crous</a:t>
            </a:r>
            <a:r>
              <a:rPr lang="fr-FR" sz="1400" dirty="0">
                <a:solidFill>
                  <a:schemeClr val="tx2"/>
                </a:solidFill>
              </a:rPr>
              <a:t>), les mieux placés en deçà de la barre d’admissibilité, seront convoqués aux épreuves orales </a:t>
            </a:r>
            <a:r>
              <a:rPr lang="fr-FR" sz="1400" dirty="0" smtClean="0">
                <a:solidFill>
                  <a:schemeClr val="tx2"/>
                </a:solidFill>
              </a:rPr>
              <a:t>d’admission</a:t>
            </a:r>
            <a:endParaRPr lang="fr-FR" sz="1400" dirty="0" smtClean="0">
              <a:solidFill>
                <a:srgbClr val="FF0000"/>
              </a:solidFill>
            </a:endParaRPr>
          </a:p>
          <a:p>
            <a:r>
              <a:rPr lang="fr-FR" sz="1800" dirty="0" smtClean="0">
                <a:solidFill>
                  <a:srgbClr val="FF0000"/>
                </a:solidFill>
              </a:rPr>
              <a:t>Mesure d’ouverture sociale EDHEC =</a:t>
            </a:r>
          </a:p>
          <a:p>
            <a:pPr lvl="1"/>
            <a:r>
              <a:rPr lang="fr-FR" sz="1200" dirty="0">
                <a:solidFill>
                  <a:schemeClr val="tx2"/>
                </a:solidFill>
              </a:rPr>
              <a:t>Les jurys sont ainsi susceptibles de déclarer admissibles les candidats boursiers les mieux</a:t>
            </a:r>
            <a:br>
              <a:rPr lang="fr-FR" sz="1200" dirty="0">
                <a:solidFill>
                  <a:schemeClr val="tx2"/>
                </a:solidFill>
              </a:rPr>
            </a:br>
            <a:r>
              <a:rPr lang="fr-FR" sz="1200" dirty="0">
                <a:solidFill>
                  <a:schemeClr val="tx2"/>
                </a:solidFill>
              </a:rPr>
              <a:t>placés en-deçà de la barre d'admissibilité principale décidée par le jury après les épreuves</a:t>
            </a:r>
            <a:br>
              <a:rPr lang="fr-FR" sz="1200" dirty="0">
                <a:solidFill>
                  <a:schemeClr val="tx2"/>
                </a:solidFill>
              </a:rPr>
            </a:br>
            <a:r>
              <a:rPr lang="fr-FR" sz="1200" dirty="0">
                <a:solidFill>
                  <a:schemeClr val="tx2"/>
                </a:solidFill>
              </a:rPr>
              <a:t>écrites. Leur nombre est défini par le jury dans la limite de 3% du nombre total</a:t>
            </a:r>
            <a:br>
              <a:rPr lang="fr-FR" sz="1200" dirty="0">
                <a:solidFill>
                  <a:schemeClr val="tx2"/>
                </a:solidFill>
              </a:rPr>
            </a:br>
            <a:r>
              <a:rPr lang="fr-FR" sz="1200" dirty="0">
                <a:solidFill>
                  <a:schemeClr val="tx2"/>
                </a:solidFill>
              </a:rPr>
              <a:t>d’admissibles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835696" y="6524625"/>
            <a:ext cx="5616624" cy="217488"/>
          </a:xfrm>
        </p:spPr>
        <p:txBody>
          <a:bodyPr/>
          <a:lstStyle/>
          <a:p>
            <a:pPr>
              <a:defRPr/>
            </a:pPr>
            <a:r>
              <a:rPr lang="fr-FR" smtClean="0"/>
              <a:t>2023-2024   Seules les notices des concours et les sites mentionnés font foi.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BBB52-D30C-407F-8737-4F9F5DFFAD04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5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4048" y="0"/>
            <a:ext cx="4139952" cy="476250"/>
          </a:xfrm>
        </p:spPr>
        <p:txBody>
          <a:bodyPr/>
          <a:lstStyle/>
          <a:p>
            <a:pPr>
              <a:defRPr/>
            </a:pPr>
            <a:r>
              <a:rPr lang="fr-FR" sz="1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Inscription ECRICOME</a:t>
            </a:r>
            <a:endParaRPr lang="fr-FR" sz="1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37183"/>
            <a:ext cx="9144000" cy="496808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1°) Inscription en ligne 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indent="-163513" eaLnBrk="1" hangingPunct="1">
              <a:lnSpc>
                <a:spcPct val="80000"/>
              </a:lnSpc>
              <a:buFontTx/>
              <a:buNone/>
              <a:defRPr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du </a:t>
            </a:r>
            <a:r>
              <a:rPr lang="fr-FR" sz="2000" dirty="0" smtClean="0">
                <a:solidFill>
                  <a:srgbClr val="FF0000"/>
                </a:solidFill>
              </a:rPr>
              <a:t>9/12/2023 au 16/01/2024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sur</a:t>
            </a:r>
            <a:r>
              <a:rPr lang="fr-FR" sz="20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www.ecricome.org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sz="2000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79387" indent="0" eaLnBrk="1" hangingPunct="1">
              <a:lnSpc>
                <a:spcPct val="80000"/>
              </a:lnSpc>
              <a:buNone/>
              <a:defRPr/>
            </a:pPr>
            <a:endParaRPr lang="fr-FR" sz="20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None/>
              <a:defRPr/>
            </a:pP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2°)  Paiement lors de la validation de l’inscription</a:t>
            </a:r>
          </a:p>
          <a:p>
            <a:pPr marL="447675" indent="-268288" eaLnBrk="1" hangingPunct="1">
              <a:lnSpc>
                <a:spcPct val="80000"/>
              </a:lnSpc>
              <a:buSzPct val="80000"/>
              <a:buFont typeface="Wingdings 2" pitchFamily="18" charset="2"/>
              <a:buChar char="P"/>
              <a:defRPr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Uniquement par carte bancaire</a:t>
            </a:r>
            <a:endParaRPr lang="fr-F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  <a:buNone/>
              <a:defRPr/>
            </a:pP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3°) </a:t>
            </a:r>
            <a:r>
              <a:rPr lang="fr-FR" sz="2000" b="1" dirty="0" err="1" smtClean="0">
                <a:solidFill>
                  <a:schemeClr val="accent1">
                    <a:lumMod val="75000"/>
                  </a:schemeClr>
                </a:solidFill>
              </a:rPr>
              <a:t>Téléverser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 les pièces justificatives</a:t>
            </a:r>
          </a:p>
          <a:p>
            <a:pPr indent="-163513">
              <a:buFont typeface="Webdings" pitchFamily="18" charset="2"/>
              <a:buNone/>
              <a:defRPr/>
            </a:pPr>
            <a:r>
              <a:rPr lang="fr-FR" sz="2000" i="1" u="sng" dirty="0" smtClean="0">
                <a:solidFill>
                  <a:schemeClr val="accent1">
                    <a:lumMod val="75000"/>
                  </a:schemeClr>
                </a:solidFill>
              </a:rPr>
              <a:t>Pièces demandées :</a:t>
            </a:r>
          </a:p>
          <a:p>
            <a:pPr marL="447675" indent="-268288">
              <a:buSzPct val="80000"/>
              <a:buFont typeface="Wingdings 2" pitchFamily="18" charset="2"/>
              <a:buChar char="P"/>
              <a:defRPr/>
            </a:pPr>
            <a:r>
              <a:rPr lang="fr-FR" sz="2000" i="1" u="sng" dirty="0" smtClean="0">
                <a:solidFill>
                  <a:srgbClr val="FF0000"/>
                </a:solidFill>
              </a:rPr>
              <a:t>Avant le 4 février 2024</a:t>
            </a:r>
            <a:r>
              <a:rPr lang="fr-FR" sz="2000" i="1" dirty="0" smtClean="0">
                <a:solidFill>
                  <a:srgbClr val="FF0000"/>
                </a:solidFill>
              </a:rPr>
              <a:t>, </a:t>
            </a:r>
            <a:r>
              <a:rPr lang="fr-FR" sz="2000" i="1" dirty="0" smtClean="0">
                <a:solidFill>
                  <a:schemeClr val="accent1">
                    <a:lumMod val="75000"/>
                  </a:schemeClr>
                </a:solidFill>
              </a:rPr>
              <a:t>copie du relevé de notes du baccalauréat, </a:t>
            </a:r>
            <a:r>
              <a:rPr lang="fr-FR" sz="2000" i="1" dirty="0" smtClean="0">
                <a:solidFill>
                  <a:schemeClr val="tx2"/>
                </a:solidFill>
              </a:rPr>
              <a:t>justification </a:t>
            </a:r>
            <a:r>
              <a:rPr lang="fr-FR" sz="2000" i="1" dirty="0">
                <a:solidFill>
                  <a:schemeClr val="tx2"/>
                </a:solidFill>
              </a:rPr>
              <a:t>de réussite d’une 1</a:t>
            </a:r>
            <a:r>
              <a:rPr lang="fr-FR" sz="2000" i="1" baseline="30000" dirty="0">
                <a:solidFill>
                  <a:schemeClr val="tx2"/>
                </a:solidFill>
              </a:rPr>
              <a:t>ère</a:t>
            </a:r>
            <a:r>
              <a:rPr lang="fr-FR" sz="2000" i="1" dirty="0">
                <a:solidFill>
                  <a:schemeClr val="tx2"/>
                </a:solidFill>
              </a:rPr>
              <a:t> année d’études supérieures et des enseignements suivis en 2eme année</a:t>
            </a:r>
          </a:p>
          <a:p>
            <a:pPr marL="447675" indent="-268288">
              <a:buSzPct val="80000"/>
              <a:buFont typeface="Wingdings 2" pitchFamily="18" charset="2"/>
              <a:buChar char="P"/>
              <a:defRPr/>
            </a:pPr>
            <a:r>
              <a:rPr lang="fr-FR" sz="2000" i="1" dirty="0" smtClean="0">
                <a:solidFill>
                  <a:schemeClr val="accent1">
                    <a:lumMod val="75000"/>
                  </a:schemeClr>
                </a:solidFill>
              </a:rPr>
              <a:t>Pour les boursiers </a:t>
            </a:r>
            <a:r>
              <a:rPr lang="fr-FR" sz="2000" i="1" u="sng" dirty="0" smtClean="0">
                <a:solidFill>
                  <a:srgbClr val="FF0000"/>
                </a:solidFill>
              </a:rPr>
              <a:t>avant le 4 février 2024 </a:t>
            </a:r>
            <a:r>
              <a:rPr lang="fr-FR" sz="2000" i="1" dirty="0" smtClean="0">
                <a:solidFill>
                  <a:schemeClr val="accent1">
                    <a:lumMod val="75000"/>
                  </a:schemeClr>
                </a:solidFill>
              </a:rPr>
              <a:t>: notification</a:t>
            </a:r>
            <a:r>
              <a:rPr lang="fr-FR" sz="2000" i="1" u="sng" dirty="0" smtClean="0">
                <a:solidFill>
                  <a:schemeClr val="accent1">
                    <a:lumMod val="75000"/>
                  </a:schemeClr>
                </a:solidFill>
              </a:rPr>
              <a:t> définitive </a:t>
            </a:r>
            <a:r>
              <a:rPr lang="fr-FR" sz="2000" i="1" dirty="0" smtClean="0">
                <a:solidFill>
                  <a:schemeClr val="accent1">
                    <a:lumMod val="75000"/>
                  </a:schemeClr>
                </a:solidFill>
              </a:rPr>
              <a:t>de bourse du CROUS, campus France, excellence major…</a:t>
            </a:r>
          </a:p>
          <a:p>
            <a:pPr marL="447675" indent="-268288">
              <a:buSzPct val="80000"/>
              <a:buFont typeface="Wingdings 2" pitchFamily="18" charset="2"/>
              <a:buChar char="P"/>
              <a:defRPr/>
            </a:pPr>
            <a:r>
              <a:rPr lang="fr-FR" sz="2000" i="1" dirty="0" smtClean="0">
                <a:solidFill>
                  <a:schemeClr val="accent1">
                    <a:lumMod val="75000"/>
                  </a:schemeClr>
                </a:solidFill>
              </a:rPr>
              <a:t>Pour les demandes d’aménagement d’épreuves  : </a:t>
            </a:r>
            <a:r>
              <a:rPr lang="fr-FR" sz="2000" i="1" u="sng" dirty="0" smtClean="0">
                <a:solidFill>
                  <a:srgbClr val="FF0000"/>
                </a:solidFill>
              </a:rPr>
              <a:t>avant le 15 février 2024</a:t>
            </a:r>
            <a:endParaRPr lang="fr-FR" sz="2000" i="1" dirty="0" smtClean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BBB52-D30C-407F-8737-4F9F5DFFAD04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216024"/>
          </a:xfrm>
          <a:noFill/>
        </p:spPr>
        <p:txBody>
          <a:bodyPr/>
          <a:lstStyle/>
          <a:p>
            <a:r>
              <a:rPr lang="fr-FR" smtClean="0"/>
              <a:t>2023-2024   Seules les notices des concours et les sites mentionnés font foi.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>
          <a:xfrm>
            <a:off x="4355976" y="0"/>
            <a:ext cx="5256584" cy="476250"/>
          </a:xfrm>
        </p:spPr>
        <p:txBody>
          <a:bodyPr/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Centres d’écrit EC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BBB52-D30C-407F-8737-4F9F5DFFAD04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216024"/>
          </a:xfrm>
          <a:noFill/>
        </p:spPr>
        <p:txBody>
          <a:bodyPr/>
          <a:lstStyle/>
          <a:p>
            <a:r>
              <a:rPr lang="fr-FR" smtClean="0"/>
              <a:t>2023-2024   Seules les notices des concours et les sites mentionnés font foi.</a:t>
            </a:r>
            <a:endParaRPr lang="fr-FR" dirty="0" smtClean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276540"/>
              </p:ext>
            </p:extLst>
          </p:nvPr>
        </p:nvGraphicFramePr>
        <p:xfrm>
          <a:off x="1403648" y="2060848"/>
          <a:ext cx="6504384" cy="2264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2192">
                  <a:extLst>
                    <a:ext uri="{9D8B030D-6E8A-4147-A177-3AD203B41FA5}">
                      <a16:colId xmlns:a16="http://schemas.microsoft.com/office/drawing/2014/main" val="4115088230"/>
                    </a:ext>
                  </a:extLst>
                </a:gridCol>
                <a:gridCol w="3252192">
                  <a:extLst>
                    <a:ext uri="{9D8B030D-6E8A-4147-A177-3AD203B41FA5}">
                      <a16:colId xmlns:a16="http://schemas.microsoft.com/office/drawing/2014/main" val="1357699025"/>
                    </a:ext>
                  </a:extLst>
                </a:gridCol>
              </a:tblGrid>
              <a:tr h="1023888">
                <a:tc>
                  <a:txBody>
                    <a:bodyPr/>
                    <a:lstStyle/>
                    <a:p>
                      <a:pPr algn="ctr"/>
                      <a:endParaRPr lang="fr-FR" sz="2400" dirty="0" smtClean="0"/>
                    </a:p>
                    <a:p>
                      <a:pPr algn="ctr"/>
                      <a:r>
                        <a:rPr lang="fr-FR" sz="2400" dirty="0" smtClean="0"/>
                        <a:t>ECRICOME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 smtClean="0"/>
                    </a:p>
                    <a:p>
                      <a:pPr algn="ctr"/>
                      <a:r>
                        <a:rPr lang="fr-FR" sz="2400" dirty="0" smtClean="0"/>
                        <a:t>BCE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797699"/>
                  </a:ext>
                </a:extLst>
              </a:tr>
              <a:tr h="1241000"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  <a:p>
                      <a:pPr algn="ctr"/>
                      <a:r>
                        <a:rPr lang="fr-FR" dirty="0" smtClean="0"/>
                        <a:t>NOTRE-DAME DE GRANDCHAMP ou GINETTE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b="1" dirty="0" smtClean="0"/>
                        <a:t>GINETTE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891722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403648" y="5301208"/>
            <a:ext cx="6504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Information du 15 décembre 2023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Recommandations d’inscription EC</a:t>
            </a:r>
            <a:endParaRPr lang="fr-FR" sz="28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677"/>
            <a:ext cx="9144000" cy="4392587"/>
          </a:xfrm>
        </p:spPr>
        <p:txBody>
          <a:bodyPr/>
          <a:lstStyle/>
          <a:p>
            <a:pPr eaLnBrk="1" hangingPunct="1">
              <a:lnSpc>
                <a:spcPts val="24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sz="2400" b="1" dirty="0" smtClean="0">
                <a:solidFill>
                  <a:schemeClr val="accent2"/>
                </a:solidFill>
              </a:rPr>
              <a:t>Ambition, raison, précaution</a:t>
            </a:r>
          </a:p>
          <a:p>
            <a:pPr eaLnBrk="1" hangingPunct="1">
              <a:lnSpc>
                <a:spcPts val="24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endParaRPr lang="fr-FR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ts val="24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sz="2400" u="sng" dirty="0" smtClean="0">
                <a:solidFill>
                  <a:schemeClr val="accent1">
                    <a:lumMod val="75000"/>
                  </a:schemeClr>
                </a:solidFill>
              </a:rPr>
              <a:t>Tous les élèves 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s’inscrivent au Concours ECRICOME</a:t>
            </a:r>
          </a:p>
          <a:p>
            <a:pPr eaLnBrk="1" hangingPunct="1">
              <a:lnSpc>
                <a:spcPts val="2400"/>
              </a:lnSpc>
              <a:spcBef>
                <a:spcPts val="0"/>
              </a:spcBef>
              <a:buNone/>
              <a:defRPr/>
            </a:pPr>
            <a:endParaRPr lang="fr-F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eaLnBrk="1" hangingPunct="1">
              <a:lnSpc>
                <a:spcPts val="24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De bonnes écoles (par exemple </a:t>
            </a:r>
            <a:r>
              <a:rPr lang="fr-FR" sz="1800" dirty="0" err="1" smtClean="0">
                <a:solidFill>
                  <a:schemeClr val="accent1">
                    <a:lumMod val="75000"/>
                  </a:schemeClr>
                </a:solidFill>
              </a:rPr>
              <a:t>Neoma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fr-FR" sz="1800" dirty="0" err="1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fr-FR" sz="1800" dirty="0" err="1" smtClean="0">
                <a:solidFill>
                  <a:schemeClr val="accent1">
                    <a:lumMod val="75000"/>
                  </a:schemeClr>
                </a:solidFill>
              </a:rPr>
              <a:t>edge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1" eaLnBrk="1" hangingPunct="1">
              <a:lnSpc>
                <a:spcPts val="24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De bons entraînements pour les écrits et les oraux de la BCE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endParaRPr lang="fr-FR" sz="2800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endParaRPr>
          </a:p>
          <a:p>
            <a:pPr eaLnBrk="1" hangingPunct="1">
              <a:lnSpc>
                <a:spcPts val="2400"/>
              </a:lnSpc>
              <a:buFont typeface="Wingdings" pitchFamily="2" charset="2"/>
              <a:buChar char="Ø"/>
              <a:defRPr/>
            </a:pPr>
            <a:r>
              <a:rPr lang="fr-FR" sz="2400" u="sng" dirty="0" smtClean="0">
                <a:solidFill>
                  <a:schemeClr val="accent1">
                    <a:lumMod val="75000"/>
                  </a:schemeClr>
                </a:solidFill>
              </a:rPr>
              <a:t>Tous les élèves 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s’inscrivent au Concours de la BCE</a:t>
            </a:r>
          </a:p>
          <a:p>
            <a:pPr eaLnBrk="1" hangingPunct="1">
              <a:lnSpc>
                <a:spcPts val="2400"/>
              </a:lnSpc>
              <a:buNone/>
              <a:defRPr/>
            </a:pPr>
            <a:endParaRPr lang="fr-F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eaLnBrk="1" hangingPunct="1">
              <a:lnSpc>
                <a:spcPts val="2400"/>
              </a:lnSpc>
              <a:buFont typeface="Wingdings" pitchFamily="2" charset="2"/>
              <a:buChar char="ü"/>
              <a:defRPr/>
            </a:pP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cinq inscriptions recommandées (HEC, ESSEC, ESCP, EMLYON, EDHEC)</a:t>
            </a:r>
          </a:p>
          <a:p>
            <a:pPr lvl="1" eaLnBrk="1" hangingPunct="1">
              <a:lnSpc>
                <a:spcPts val="2400"/>
              </a:lnSpc>
              <a:buFont typeface="Wingdings" pitchFamily="2" charset="2"/>
              <a:buChar char="ü"/>
              <a:defRPr/>
            </a:pP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une sixième à prendre parmi </a:t>
            </a:r>
            <a:r>
              <a:rPr lang="fr-FR" sz="1800" dirty="0" err="1" smtClean="0">
                <a:solidFill>
                  <a:schemeClr val="accent1">
                    <a:lumMod val="75000"/>
                  </a:schemeClr>
                </a:solidFill>
              </a:rPr>
              <a:t>Skema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800" dirty="0" err="1" smtClean="0">
                <a:solidFill>
                  <a:schemeClr val="accent1">
                    <a:lumMod val="75000"/>
                  </a:schemeClr>
                </a:solidFill>
              </a:rPr>
              <a:t>Audencia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, Grenoble EM…</a:t>
            </a:r>
          </a:p>
          <a:p>
            <a:pPr lvl="1" eaLnBrk="1" hangingPunct="1">
              <a:lnSpc>
                <a:spcPts val="2400"/>
              </a:lnSpc>
              <a:buFont typeface="Wingdings" pitchFamily="2" charset="2"/>
              <a:buChar char="ü"/>
              <a:defRPr/>
            </a:pP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ne pas hésiter à s’inscrire à d’autres écoles par prudence (Toulouse, Rennes …)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BBB52-D30C-407F-8737-4F9F5DFFAD04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216024"/>
          </a:xfrm>
          <a:noFill/>
        </p:spPr>
        <p:txBody>
          <a:bodyPr/>
          <a:lstStyle/>
          <a:p>
            <a:r>
              <a:rPr lang="fr-FR" smtClean="0"/>
              <a:t>2023-2024   Seules les notices des concours et les sites mentionnés font foi.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4048" y="0"/>
            <a:ext cx="4139952" cy="476250"/>
          </a:xfrm>
        </p:spPr>
        <p:txBody>
          <a:bodyPr/>
          <a:lstStyle/>
          <a:p>
            <a:r>
              <a:rPr lang="fr-FR" sz="2800" b="1" dirty="0" smtClean="0"/>
              <a:t>Frais d’inscription ECG</a:t>
            </a:r>
            <a:endParaRPr lang="fr-FR" sz="28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BBB52-D30C-407F-8737-4F9F5DFFAD04}" type="slidenum">
              <a:rPr lang="fr-FR" smtClean="0"/>
              <a:pPr>
                <a:defRPr/>
              </a:pPr>
              <a:t>36</a:t>
            </a:fld>
            <a:endParaRPr lang="fr-FR" dirty="0"/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216024"/>
          </a:xfrm>
          <a:noFill/>
        </p:spPr>
        <p:txBody>
          <a:bodyPr/>
          <a:lstStyle/>
          <a:p>
            <a:r>
              <a:rPr lang="fr-FR" dirty="0" smtClean="0"/>
              <a:t>2023-2024   Seules les notices des concours et les sites mentionnés font foi.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707335"/>
              </p:ext>
            </p:extLst>
          </p:nvPr>
        </p:nvGraphicFramePr>
        <p:xfrm>
          <a:off x="694592" y="1124744"/>
          <a:ext cx="7765196" cy="4896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7832">
                  <a:extLst>
                    <a:ext uri="{9D8B030D-6E8A-4147-A177-3AD203B41FA5}">
                      <a16:colId xmlns:a16="http://schemas.microsoft.com/office/drawing/2014/main" val="43010142"/>
                    </a:ext>
                  </a:extLst>
                </a:gridCol>
                <a:gridCol w="2269020">
                  <a:extLst>
                    <a:ext uri="{9D8B030D-6E8A-4147-A177-3AD203B41FA5}">
                      <a16:colId xmlns:a16="http://schemas.microsoft.com/office/drawing/2014/main" val="577056255"/>
                    </a:ext>
                  </a:extLst>
                </a:gridCol>
                <a:gridCol w="2078344">
                  <a:extLst>
                    <a:ext uri="{9D8B030D-6E8A-4147-A177-3AD203B41FA5}">
                      <a16:colId xmlns:a16="http://schemas.microsoft.com/office/drawing/2014/main" val="2095316019"/>
                    </a:ext>
                  </a:extLst>
                </a:gridCol>
              </a:tblGrid>
              <a:tr h="27416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Concours BCE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Candidats non boursiers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Candidats boursiers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6614210"/>
                  </a:ext>
                </a:extLst>
              </a:tr>
              <a:tr h="27416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HEC Paris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200,00 </a:t>
                      </a:r>
                      <a:r>
                        <a:rPr lang="fr-FR" sz="1100" u="none" strike="noStrike" dirty="0">
                          <a:effectLst/>
                        </a:rPr>
                        <a:t>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Pas de frais de dossier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9719431"/>
                  </a:ext>
                </a:extLst>
              </a:tr>
              <a:tr h="27416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ESSEC Business </a:t>
                      </a:r>
                      <a:r>
                        <a:rPr lang="fr-FR" sz="1100" u="none" strike="noStrike" dirty="0" err="1">
                          <a:effectLst/>
                        </a:rPr>
                        <a:t>School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180,00 €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37251"/>
                  </a:ext>
                </a:extLst>
              </a:tr>
              <a:tr h="27416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ESCP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190,00 </a:t>
                      </a:r>
                      <a:r>
                        <a:rPr lang="fr-FR" sz="1100" u="none" strike="noStrike" dirty="0">
                          <a:effectLst/>
                        </a:rPr>
                        <a:t>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874282"/>
                  </a:ext>
                </a:extLst>
              </a:tr>
              <a:tr h="27416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emlyon</a:t>
                      </a:r>
                      <a:r>
                        <a:rPr lang="fr-FR" sz="1100" u="none" strike="noStrike" dirty="0">
                          <a:effectLst/>
                        </a:rPr>
                        <a:t> business </a:t>
                      </a:r>
                      <a:r>
                        <a:rPr lang="fr-FR" sz="1100" u="none" strike="noStrike" dirty="0" err="1">
                          <a:effectLst/>
                        </a:rPr>
                        <a:t>school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180,00 </a:t>
                      </a:r>
                      <a:r>
                        <a:rPr lang="fr-FR" sz="1100" u="none" strike="noStrike" dirty="0">
                          <a:effectLst/>
                        </a:rPr>
                        <a:t>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537383"/>
                  </a:ext>
                </a:extLst>
              </a:tr>
              <a:tr h="27416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EDHEC Business School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180,00 </a:t>
                      </a:r>
                      <a:r>
                        <a:rPr lang="fr-FR" sz="1100" u="none" strike="noStrike" dirty="0">
                          <a:effectLst/>
                        </a:rPr>
                        <a:t>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309760"/>
                  </a:ext>
                </a:extLst>
              </a:tr>
              <a:tr h="27416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AUDENCIA Business </a:t>
                      </a:r>
                      <a:r>
                        <a:rPr lang="fr-FR" sz="1100" u="none" strike="noStrike" dirty="0" err="1">
                          <a:effectLst/>
                        </a:rPr>
                        <a:t>School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150,00 €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171263"/>
                  </a:ext>
                </a:extLst>
              </a:tr>
              <a:tr h="27416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GRENOBLE École de Management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145,00 €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278422"/>
                  </a:ext>
                </a:extLst>
              </a:tr>
              <a:tr h="27416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TOULOUSE Business </a:t>
                      </a:r>
                      <a:r>
                        <a:rPr lang="fr-FR" sz="1100" u="none" strike="noStrike" dirty="0" err="1">
                          <a:effectLst/>
                        </a:rPr>
                        <a:t>School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80,00 </a:t>
                      </a:r>
                      <a:r>
                        <a:rPr lang="fr-FR" sz="1100" u="none" strike="noStrike" dirty="0">
                          <a:effectLst/>
                        </a:rPr>
                        <a:t>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197648"/>
                  </a:ext>
                </a:extLst>
              </a:tr>
              <a:tr h="27416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SKEMA Business School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140,00 €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951711"/>
                  </a:ext>
                </a:extLst>
              </a:tr>
              <a:tr h="254971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8752028"/>
                  </a:ext>
                </a:extLst>
              </a:tr>
              <a:tr h="27416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Concours </a:t>
                      </a:r>
                      <a:r>
                        <a:rPr lang="fr-FR" sz="14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Ecricome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Candidats non boursiers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Candidats boursiers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0426760"/>
                  </a:ext>
                </a:extLst>
              </a:tr>
              <a:tr h="27416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KEDGE BS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smtClean="0">
                          <a:effectLst/>
                        </a:rPr>
                        <a:t>310,00 </a:t>
                      </a:r>
                      <a:r>
                        <a:rPr lang="fr-FR" sz="1100" u="none" strike="noStrike" dirty="0">
                          <a:effectLst/>
                        </a:rPr>
                        <a:t>€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smtClean="0">
                          <a:effectLst/>
                        </a:rPr>
                        <a:t> </a:t>
                      </a:r>
                      <a:r>
                        <a:rPr lang="fr-FR" sz="1100" u="none" strike="noStrike" dirty="0">
                          <a:effectLst/>
                        </a:rPr>
                        <a:t>30,00 €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9959278"/>
                  </a:ext>
                </a:extLst>
              </a:tr>
              <a:tr h="27416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NEOMA BS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417084"/>
                  </a:ext>
                </a:extLst>
              </a:tr>
              <a:tr h="254971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1177074"/>
                  </a:ext>
                </a:extLst>
              </a:tr>
              <a:tr h="27416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Ecoles associées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Candidats non boursiers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Candidats boursiers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1746807"/>
                  </a:ext>
                </a:extLst>
              </a:tr>
              <a:tr h="27416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ENSAE </a:t>
                      </a:r>
                      <a:r>
                        <a:rPr lang="fr-FR" sz="1100" u="none" strike="noStrike" dirty="0" err="1">
                          <a:effectLst/>
                        </a:rPr>
                        <a:t>ParisTech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135,00 €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Pas de frais de dossier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4579901"/>
                  </a:ext>
                </a:extLst>
              </a:tr>
              <a:tr h="27416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ENS Paris-Saclay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92,00 €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0817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Places 2023 / BCE-ECRICOME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i="1" dirty="0" smtClean="0">
                <a:solidFill>
                  <a:srgbClr val="0070C0"/>
                </a:solidFill>
              </a:rPr>
              <a:t>Nombre de places </a:t>
            </a:r>
          </a:p>
          <a:p>
            <a:r>
              <a:rPr lang="fr-FR" sz="1800" i="1" dirty="0" smtClean="0">
                <a:solidFill>
                  <a:srgbClr val="0070C0"/>
                </a:solidFill>
              </a:rPr>
              <a:t>(quelques écoles de la BCE)</a:t>
            </a:r>
            <a:endParaRPr lang="fr-FR" sz="1800" i="1" dirty="0">
              <a:solidFill>
                <a:srgbClr val="0070C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556793"/>
            <a:ext cx="4040188" cy="446449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sz="1200" dirty="0" err="1" smtClean="0"/>
              <a:t>Audencia</a:t>
            </a:r>
            <a:r>
              <a:rPr lang="fr-FR" sz="1200" dirty="0" smtClean="0"/>
              <a:t>	510</a:t>
            </a:r>
            <a:endParaRPr lang="fr-FR" sz="1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200" dirty="0" smtClean="0"/>
          </a:p>
          <a:p>
            <a:r>
              <a:rPr lang="fr-FR" sz="1200" dirty="0" smtClean="0"/>
              <a:t>EDHEC 		490</a:t>
            </a:r>
          </a:p>
          <a:p>
            <a:endParaRPr lang="fr-FR" sz="1200" dirty="0" smtClean="0"/>
          </a:p>
          <a:p>
            <a:r>
              <a:rPr lang="fr-FR" sz="1200" dirty="0" err="1" smtClean="0"/>
              <a:t>EMLyon</a:t>
            </a:r>
            <a:r>
              <a:rPr lang="fr-FR" sz="1200" dirty="0" smtClean="0"/>
              <a:t> 		525</a:t>
            </a:r>
          </a:p>
          <a:p>
            <a:endParaRPr lang="fr-FR" sz="1200" dirty="0" smtClean="0"/>
          </a:p>
          <a:p>
            <a:r>
              <a:rPr lang="fr-FR" sz="1200" dirty="0" smtClean="0"/>
              <a:t>ESCP 		420 </a:t>
            </a:r>
            <a:endParaRPr lang="fr-FR" sz="1200" dirty="0" smtClean="0">
              <a:solidFill>
                <a:srgbClr val="FF0000"/>
              </a:solidFill>
            </a:endParaRPr>
          </a:p>
          <a:p>
            <a:endParaRPr lang="fr-FR" sz="1200" dirty="0" smtClean="0"/>
          </a:p>
          <a:p>
            <a:r>
              <a:rPr lang="fr-FR" sz="1200" dirty="0" smtClean="0"/>
              <a:t>ESSEC 		430 </a:t>
            </a:r>
            <a:endParaRPr lang="fr-FR" sz="1200" dirty="0" smtClean="0">
              <a:solidFill>
                <a:srgbClr val="FF0000"/>
              </a:solidFill>
            </a:endParaRPr>
          </a:p>
          <a:p>
            <a:endParaRPr lang="fr-FR" sz="1200" dirty="0" smtClean="0"/>
          </a:p>
          <a:p>
            <a:r>
              <a:rPr lang="fr-FR" sz="1200" dirty="0" smtClean="0"/>
              <a:t>GEM 		530</a:t>
            </a:r>
          </a:p>
          <a:p>
            <a:endParaRPr lang="fr-FR" sz="1200" dirty="0" smtClean="0"/>
          </a:p>
          <a:p>
            <a:r>
              <a:rPr lang="fr-FR" sz="1200" dirty="0" smtClean="0"/>
              <a:t>SKEMA BS	550</a:t>
            </a:r>
          </a:p>
          <a:p>
            <a:endParaRPr lang="fr-FR" sz="1200" dirty="0" smtClean="0"/>
          </a:p>
          <a:p>
            <a:r>
              <a:rPr lang="fr-FR" sz="1200" dirty="0" smtClean="0"/>
              <a:t>HEC 		400</a:t>
            </a:r>
          </a:p>
          <a:p>
            <a:endParaRPr lang="fr-FR" sz="1200" dirty="0" smtClean="0"/>
          </a:p>
          <a:p>
            <a:r>
              <a:rPr lang="fr-FR" sz="1200" dirty="0" smtClean="0"/>
              <a:t>ENSAE 		  15</a:t>
            </a:r>
          </a:p>
          <a:p>
            <a:endParaRPr lang="fr-FR" sz="1200" dirty="0" smtClean="0"/>
          </a:p>
          <a:p>
            <a:r>
              <a:rPr lang="fr-FR" sz="1200" dirty="0" smtClean="0"/>
              <a:t>ENS Paris Saclay 	  </a:t>
            </a:r>
            <a:r>
              <a:rPr lang="fr-FR" sz="1200" dirty="0"/>
              <a:t> </a:t>
            </a:r>
            <a:r>
              <a:rPr lang="fr-FR" sz="1200" dirty="0" smtClean="0"/>
              <a:t> 4</a:t>
            </a:r>
            <a:endParaRPr lang="fr-FR" sz="12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sz="1800" i="1" dirty="0" smtClean="0">
                <a:solidFill>
                  <a:srgbClr val="0070C0"/>
                </a:solidFill>
              </a:rPr>
              <a:t>Nombre de places (quelques écoles d’</a:t>
            </a:r>
            <a:r>
              <a:rPr lang="fr-FR" sz="1800" i="1" dirty="0" err="1" smtClean="0">
                <a:solidFill>
                  <a:srgbClr val="0070C0"/>
                </a:solidFill>
              </a:rPr>
              <a:t>Ecricome</a:t>
            </a:r>
            <a:r>
              <a:rPr lang="fr-FR" sz="1800" i="1" dirty="0" smtClean="0">
                <a:solidFill>
                  <a:srgbClr val="0070C0"/>
                </a:solidFill>
              </a:rPr>
              <a:t>)</a:t>
            </a:r>
            <a:endParaRPr lang="fr-FR" sz="1800" i="1" dirty="0">
              <a:solidFill>
                <a:srgbClr val="0070C0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56793"/>
            <a:ext cx="4041775" cy="2016224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sz="1400" dirty="0" smtClean="0"/>
              <a:t>EM </a:t>
            </a:r>
            <a:r>
              <a:rPr lang="fr-FR" sz="1400" dirty="0" err="1" smtClean="0"/>
              <a:t>strasbourg</a:t>
            </a:r>
            <a:r>
              <a:rPr lang="fr-FR" sz="1400" dirty="0" smtClean="0"/>
              <a:t>	    220 </a:t>
            </a:r>
            <a:endParaRPr lang="fr-FR" sz="1400" dirty="0" smtClean="0">
              <a:solidFill>
                <a:srgbClr val="FF0000"/>
              </a:solidFill>
            </a:endParaRPr>
          </a:p>
          <a:p>
            <a:endParaRPr lang="fr-FR" sz="1400" dirty="0" smtClean="0"/>
          </a:p>
          <a:p>
            <a:r>
              <a:rPr lang="fr-FR" sz="1400" dirty="0" err="1" smtClean="0"/>
              <a:t>Kedge</a:t>
            </a:r>
            <a:r>
              <a:rPr lang="fr-FR" sz="1400" dirty="0" smtClean="0"/>
              <a:t> BS	    575</a:t>
            </a:r>
          </a:p>
          <a:p>
            <a:endParaRPr lang="fr-FR" sz="1400" dirty="0" smtClean="0"/>
          </a:p>
          <a:p>
            <a:r>
              <a:rPr lang="fr-FR" sz="1400" dirty="0" err="1" smtClean="0"/>
              <a:t>Neoma</a:t>
            </a:r>
            <a:r>
              <a:rPr lang="fr-FR" sz="1400" dirty="0" smtClean="0"/>
              <a:t> BS	    690</a:t>
            </a:r>
          </a:p>
          <a:p>
            <a:endParaRPr lang="fr-FR" sz="1400" dirty="0" smtClean="0"/>
          </a:p>
          <a:p>
            <a:r>
              <a:rPr lang="fr-FR" sz="1400" dirty="0" smtClean="0"/>
              <a:t>Rennes BS	    335 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403648" y="6525344"/>
            <a:ext cx="6120680" cy="288032"/>
          </a:xfrm>
        </p:spPr>
        <p:txBody>
          <a:bodyPr/>
          <a:lstStyle/>
          <a:p>
            <a:pPr>
              <a:defRPr/>
            </a:pPr>
            <a:r>
              <a:rPr lang="fr-FR" smtClean="0"/>
              <a:t>2023-2024   Seules les notices des concours et les sites mentionnés font foi.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660050" y="6649086"/>
            <a:ext cx="1906588" cy="217488"/>
          </a:xfrm>
        </p:spPr>
        <p:txBody>
          <a:bodyPr/>
          <a:lstStyle/>
          <a:p>
            <a:pPr>
              <a:defRPr/>
            </a:pPr>
            <a:fld id="{9CB90933-F27E-4E87-84E9-F162928AC534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04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Calendrier prévisionnel de fin d’année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51720" y="6453336"/>
            <a:ext cx="5688632" cy="268139"/>
          </a:xfrm>
        </p:spPr>
        <p:txBody>
          <a:bodyPr/>
          <a:lstStyle/>
          <a:p>
            <a:pPr>
              <a:defRPr/>
            </a:pPr>
            <a:r>
              <a:rPr lang="fr-FR" smtClean="0"/>
              <a:t>2023-2024   Seules les notices des concours et les sites mentionnés font foi.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BBB52-D30C-407F-8737-4F9F5DFFAD04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476250" y="838200"/>
            <a:ext cx="7552134" cy="4246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60" name="Tableau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920095"/>
              </p:ext>
            </p:extLst>
          </p:nvPr>
        </p:nvGraphicFramePr>
        <p:xfrm>
          <a:off x="1911065" y="5769261"/>
          <a:ext cx="6026719" cy="36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6719">
                  <a:extLst>
                    <a:ext uri="{9D8B030D-6E8A-4147-A177-3AD203B41FA5}">
                      <a16:colId xmlns:a16="http://schemas.microsoft.com/office/drawing/2014/main" val="1961314244"/>
                    </a:ext>
                  </a:extLst>
                </a:gridCol>
              </a:tblGrid>
              <a:tr h="367720">
                <a:tc>
                  <a:txBody>
                    <a:bodyPr/>
                    <a:lstStyle/>
                    <a:p>
                      <a:r>
                        <a:rPr lang="fr-FR" dirty="0" smtClean="0"/>
                        <a:t>GDP = DU</a:t>
                      </a:r>
                      <a:r>
                        <a:rPr lang="fr-FR" baseline="0" dirty="0" smtClean="0"/>
                        <a:t> 28 MARS (13h) AU 13 AVRIL (fin de journée)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965785"/>
                  </a:ext>
                </a:extLst>
              </a:tr>
            </a:tbl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941083"/>
              </p:ext>
            </p:extLst>
          </p:nvPr>
        </p:nvGraphicFramePr>
        <p:xfrm>
          <a:off x="190501" y="769412"/>
          <a:ext cx="8915678" cy="4747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Feuille de calcul" r:id="rId3" imgW="13325549" imgH="8286570" progId="Excel.Sheet.12">
                  <p:embed/>
                </p:oleObj>
              </mc:Choice>
              <mc:Fallback>
                <p:oleObj name="Feuille de calcul" r:id="rId3" imgW="13325549" imgH="82865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1" y="769412"/>
                        <a:ext cx="8915678" cy="4747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 smtClean="0"/>
              <a:t>Information concours 2023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63689" y="1916832"/>
            <a:ext cx="6120679" cy="252047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SzPct val="80000"/>
              <a:buNone/>
              <a:defRPr/>
            </a:pPr>
            <a:r>
              <a:rPr lang="fr-FR" sz="2800" b="1" u="sng" dirty="0" smtClean="0">
                <a:solidFill>
                  <a:schemeClr val="accent1">
                    <a:lumMod val="75000"/>
                  </a:schemeClr>
                </a:solidFill>
              </a:rPr>
              <a:t>Eléments communs aux 2 filières </a:t>
            </a:r>
          </a:p>
          <a:p>
            <a:pPr lvl="1" eaLnBrk="1" hangingPunct="1">
              <a:spcBef>
                <a:spcPts val="600"/>
              </a:spcBef>
              <a:buSzPct val="80000"/>
              <a:buFont typeface="Wingdings" pitchFamily="2" charset="2"/>
              <a:buChar char="Ø"/>
              <a:defRPr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Groupes de Pâques</a:t>
            </a:r>
          </a:p>
          <a:p>
            <a:pPr lvl="1" eaLnBrk="1" hangingPunct="1">
              <a:spcBef>
                <a:spcPts val="600"/>
              </a:spcBef>
              <a:buSzPct val="80000"/>
              <a:buFont typeface="Wingdings" pitchFamily="2" charset="2"/>
              <a:buChar char="Ø"/>
              <a:defRPr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Réclamations</a:t>
            </a:r>
          </a:p>
          <a:p>
            <a:pPr lvl="1" eaLnBrk="1" hangingPunct="1">
              <a:spcBef>
                <a:spcPts val="600"/>
              </a:spcBef>
              <a:buSzPct val="80000"/>
              <a:buFont typeface="Wingdings" pitchFamily="2" charset="2"/>
              <a:buChar char="Ø"/>
              <a:defRPr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Redoublement</a:t>
            </a:r>
            <a:endParaRPr lang="fr-FR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BBB52-D30C-407F-8737-4F9F5DFFAD04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216024"/>
          </a:xfrm>
          <a:noFill/>
        </p:spPr>
        <p:txBody>
          <a:bodyPr/>
          <a:lstStyle/>
          <a:p>
            <a:r>
              <a:rPr lang="fr-FR" smtClean="0"/>
              <a:t>2023-2024   Seules les notices des concours et les sites mentionnés font foi.</a:t>
            </a:r>
            <a:endParaRPr lang="fr-F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983129" y="836247"/>
            <a:ext cx="5423297" cy="37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685800" eaLnBrk="0" hangingPunct="0"/>
            <a:r>
              <a:rPr lang="fr-FR" sz="1800" dirty="0">
                <a:solidFill>
                  <a:srgbClr val="1F497D"/>
                </a:solidFill>
              </a:rPr>
              <a:t>Réunion des parents de 2</a:t>
            </a:r>
            <a:r>
              <a:rPr lang="fr-FR" sz="1800" baseline="30000" dirty="0">
                <a:solidFill>
                  <a:srgbClr val="1F497D"/>
                </a:solidFill>
              </a:rPr>
              <a:t>e</a:t>
            </a:r>
            <a:r>
              <a:rPr lang="fr-FR" sz="1800" dirty="0">
                <a:solidFill>
                  <a:srgbClr val="1F497D"/>
                </a:solidFill>
              </a:rPr>
              <a:t> année</a:t>
            </a:r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143000" y="5751258"/>
            <a:ext cx="6858000" cy="162018"/>
          </a:xfrm>
          <a:noFill/>
        </p:spPr>
        <p:txBody>
          <a:bodyPr/>
          <a:lstStyle/>
          <a:p>
            <a:pPr defTabSz="685800"/>
            <a:r>
              <a:rPr lang="fr-FR"/>
              <a:t>2023-2024   Seules les notices des concours et les sites mentionnés font foi.</a:t>
            </a:r>
            <a:endParaRPr lang="fr-FR" dirty="0"/>
          </a:p>
        </p:txBody>
      </p:sp>
      <p:sp>
        <p:nvSpPr>
          <p:cNvPr id="143361" name="Rectangle 1"/>
          <p:cNvSpPr>
            <a:spLocks noChangeArrowheads="1"/>
          </p:cNvSpPr>
          <p:nvPr/>
        </p:nvSpPr>
        <p:spPr bwMode="auto">
          <a:xfrm>
            <a:off x="137160" y="1700104"/>
            <a:ext cx="4513704" cy="125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fr-FR" sz="2100" dirty="0">
                <a:solidFill>
                  <a:srgbClr val="1F497D"/>
                </a:solidFill>
              </a:rPr>
              <a:t>Des aumôniers pour tous : </a:t>
            </a:r>
          </a:p>
          <a:p>
            <a:pPr defTabSz="685800"/>
            <a:endParaRPr lang="fr-FR" sz="788" dirty="0">
              <a:solidFill>
                <a:srgbClr val="1F497D"/>
              </a:solidFill>
            </a:endParaRPr>
          </a:p>
          <a:p>
            <a:pPr defTabSz="685800" eaLnBrk="0" hangingPunct="0"/>
            <a:r>
              <a:rPr lang="fr-FR" sz="1800" dirty="0">
                <a:solidFill>
                  <a:srgbClr val="1F497D"/>
                </a:solidFill>
              </a:rPr>
              <a:t>- </a:t>
            </a:r>
            <a:r>
              <a:rPr lang="fr-FR" sz="1500" dirty="0">
                <a:solidFill>
                  <a:srgbClr val="1F497D"/>
                </a:solidFill>
              </a:rPr>
              <a:t>Les colles-aumôniers </a:t>
            </a:r>
          </a:p>
          <a:p>
            <a:pPr defTabSz="685800" eaLnBrk="0" hangingPunct="0"/>
            <a:r>
              <a:rPr lang="fr-FR" sz="1500" dirty="0">
                <a:solidFill>
                  <a:srgbClr val="1F497D"/>
                </a:solidFill>
              </a:rPr>
              <a:t>- Les forums</a:t>
            </a:r>
          </a:p>
          <a:p>
            <a:pPr defTabSz="685800" eaLnBrk="0" hangingPunct="0"/>
            <a:r>
              <a:rPr lang="fr-FR" sz="1500" dirty="0">
                <a:solidFill>
                  <a:srgbClr val="1F497D"/>
                </a:solidFill>
              </a:rPr>
              <a:t>- Les soirées des talents</a:t>
            </a:r>
          </a:p>
        </p:txBody>
      </p:sp>
      <p:pic>
        <p:nvPicPr>
          <p:cNvPr id="16486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32496" t="23388" r="21059"/>
          <a:stretch/>
        </p:blipFill>
        <p:spPr bwMode="auto">
          <a:xfrm>
            <a:off x="2306903" y="3437784"/>
            <a:ext cx="1691312" cy="196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04" y="1547415"/>
            <a:ext cx="3122962" cy="164737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2" t="22671" r="1342" b="8816"/>
          <a:stretch/>
        </p:blipFill>
        <p:spPr>
          <a:xfrm>
            <a:off x="4438996" y="3437784"/>
            <a:ext cx="3772802" cy="1967471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5F7B685-7FCF-4C9E-906B-5AB92DE0AF14}" type="slidenum">
              <a:rPr lang="fr-FR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3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2040" y="0"/>
            <a:ext cx="4211960" cy="476250"/>
          </a:xfrm>
        </p:spPr>
        <p:txBody>
          <a:bodyPr/>
          <a:lstStyle/>
          <a:p>
            <a:pPr>
              <a:defRPr/>
            </a:pP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Les groupes de Pâques</a:t>
            </a:r>
            <a:endParaRPr lang="fr-FR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836712"/>
            <a:ext cx="8676456" cy="4968552"/>
          </a:xfrm>
        </p:spPr>
        <p:txBody>
          <a:bodyPr/>
          <a:lstStyle/>
          <a:p>
            <a:pPr eaLnBrk="1" hangingPunct="1">
              <a:buSzPct val="80000"/>
              <a:buFont typeface="Wingdings" pitchFamily="2" charset="2"/>
              <a:buChar char="Ø"/>
              <a:defRPr/>
            </a:pP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Préparation des écrits en groupes de </a:t>
            </a:r>
            <a:r>
              <a:rPr lang="fr-FR" sz="2800" u="sng" dirty="0" smtClean="0">
                <a:solidFill>
                  <a:schemeClr val="accent1">
                    <a:lumMod val="75000"/>
                  </a:schemeClr>
                </a:solidFill>
              </a:rPr>
              <a:t>4 à 6 élèves</a:t>
            </a:r>
          </a:p>
          <a:p>
            <a:pPr eaLnBrk="1" hangingPunct="1">
              <a:buSzPct val="80000"/>
              <a:buFont typeface="Wingdings" pitchFamily="2" charset="2"/>
              <a:buChar char="Ø"/>
              <a:defRPr/>
            </a:pPr>
            <a:endParaRPr lang="fr-FR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SzPct val="80000"/>
              <a:buFont typeface="Wingdings" pitchFamily="2" charset="2"/>
              <a:buChar char="Ø"/>
              <a:defRPr/>
            </a:pP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dans un lieu favorable :</a:t>
            </a:r>
          </a:p>
          <a:p>
            <a:pPr lvl="1" eaLnBrk="1" hangingPunct="1">
              <a:buSzPct val="80000"/>
              <a:buFont typeface="Wingdings 2" pitchFamily="18" charset="2"/>
              <a:buChar char=""/>
              <a:defRPr/>
            </a:pP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une chambre par élève</a:t>
            </a:r>
          </a:p>
          <a:p>
            <a:pPr lvl="1" eaLnBrk="1" hangingPunct="1">
              <a:buSzPct val="80000"/>
              <a:buFont typeface="Wingdings 2" pitchFamily="18" charset="2"/>
              <a:buChar char=""/>
              <a:defRPr/>
            </a:pP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un lieu de travail collectif</a:t>
            </a:r>
          </a:p>
          <a:p>
            <a:pPr lvl="1" eaLnBrk="1" hangingPunct="1">
              <a:buSzPct val="80000"/>
              <a:buFont typeface="Wingdings 2" pitchFamily="18" charset="2"/>
              <a:buChar char=""/>
              <a:defRPr/>
            </a:pPr>
            <a:endParaRPr lang="fr-F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SzPct val="80000"/>
              <a:buFont typeface="Wingdings" pitchFamily="2" charset="2"/>
              <a:buChar char="Ø"/>
              <a:defRPr/>
            </a:pP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en France métropolitaine</a:t>
            </a:r>
          </a:p>
          <a:p>
            <a:pPr eaLnBrk="1" hangingPunct="1">
              <a:buSzPct val="80000"/>
              <a:buFont typeface="Wingdings" pitchFamily="2" charset="2"/>
              <a:buChar char="Ø"/>
              <a:defRPr/>
            </a:pPr>
            <a:endParaRPr lang="fr-FR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SzPct val="80000"/>
              <a:buFont typeface="Wingdings" pitchFamily="2" charset="2"/>
              <a:buChar char="Ø"/>
              <a:defRPr/>
            </a:pP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programme de travail préparé à l’avance</a:t>
            </a:r>
          </a:p>
          <a:p>
            <a:pPr eaLnBrk="1" hangingPunct="1">
              <a:buSzPct val="80000"/>
              <a:buFont typeface="Wingdings" pitchFamily="2" charset="2"/>
              <a:buChar char="Ø"/>
              <a:defRPr/>
            </a:pPr>
            <a:endParaRPr lang="fr-FR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SzPct val="80000"/>
              <a:buFont typeface="Wingdings" pitchFamily="2" charset="2"/>
              <a:buChar char="Ø"/>
              <a:defRPr/>
            </a:pP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présence de parents pour la logistique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BBB52-D30C-407F-8737-4F9F5DFFAD04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216024"/>
          </a:xfrm>
          <a:noFill/>
        </p:spPr>
        <p:txBody>
          <a:bodyPr/>
          <a:lstStyle/>
          <a:p>
            <a:r>
              <a:rPr lang="fr-FR" smtClean="0"/>
              <a:t>2023-2024   Seules les notices des concours et les sites mentionnés font foi.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5940152" y="-171400"/>
            <a:ext cx="3091880" cy="823913"/>
          </a:xfrm>
        </p:spPr>
        <p:txBody>
          <a:bodyPr/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Réclamations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08720"/>
            <a:ext cx="8892480" cy="525621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SzPct val="80000"/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Procédure différente en fonction des concours (courrier, mail, fax,…)</a:t>
            </a:r>
          </a:p>
          <a:p>
            <a:pPr>
              <a:lnSpc>
                <a:spcPct val="90000"/>
              </a:lnSpc>
              <a:spcAft>
                <a:spcPts val="600"/>
              </a:spcAft>
              <a:buSzPct val="80000"/>
              <a:buFont typeface="Wingdings" pitchFamily="2" charset="2"/>
              <a:buChar char="Ø"/>
            </a:pPr>
            <a:endParaRPr lang="fr-F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SzPct val="80000"/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La réclamation doit être faite directement par le candidat auprès du secrétariat du concours concerné.</a:t>
            </a: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Le lycée de prépa ne peut pas intervenir 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(même Ginette !)</a:t>
            </a:r>
          </a:p>
          <a:p>
            <a:pPr>
              <a:lnSpc>
                <a:spcPct val="90000"/>
              </a:lnSpc>
              <a:spcAft>
                <a:spcPts val="600"/>
              </a:spcAft>
              <a:buSzPct val="80000"/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En général :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SzPct val="80000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Délais de réaction courts (quelques jours)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SzPct val="80000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Limité au seul report de notes, pas de </a:t>
            </a:r>
            <a:r>
              <a:rPr lang="fr-FR" sz="2000" dirty="0" err="1" smtClean="0">
                <a:solidFill>
                  <a:schemeClr val="accent1">
                    <a:lumMod val="75000"/>
                  </a:schemeClr>
                </a:solidFill>
              </a:rPr>
              <a:t>re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-correction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SzPct val="80000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Nombre de réclamations parfois limité pour un concours donné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buSzPct val="80000"/>
              <a:buFont typeface="Wingdings" pitchFamily="2" charset="2"/>
              <a:buChar char="Ø"/>
            </a:pPr>
            <a:r>
              <a:rPr lang="fr-FR" sz="2400" b="1" i="1" dirty="0" smtClean="0">
                <a:solidFill>
                  <a:srgbClr val="FF0000"/>
                </a:solidFill>
              </a:rPr>
              <a:t>Conclusion</a:t>
            </a:r>
            <a:r>
              <a:rPr lang="fr-FR" sz="2400" i="1" dirty="0" smtClean="0">
                <a:solidFill>
                  <a:srgbClr val="FF0000"/>
                </a:solidFill>
              </a:rPr>
              <a:t> : se reporter aux notices des différents concours (disponibles sur les sites des concours concernés)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BBB52-D30C-407F-8737-4F9F5DFFAD04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216024"/>
          </a:xfrm>
          <a:noFill/>
        </p:spPr>
        <p:txBody>
          <a:bodyPr/>
          <a:lstStyle/>
          <a:p>
            <a:r>
              <a:rPr lang="fr-FR" smtClean="0"/>
              <a:t>2023-2024   Seules les notices des concours et les sites mentionnés font foi.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5868144" y="-171400"/>
            <a:ext cx="3384376" cy="823913"/>
          </a:xfrm>
        </p:spPr>
        <p:txBody>
          <a:bodyPr/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Redoublement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idx="1"/>
          </p:nvPr>
        </p:nvSpPr>
        <p:spPr>
          <a:xfrm>
            <a:off x="360040" y="980728"/>
            <a:ext cx="8676456" cy="4752528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Critères pour un redoublement éventuel :</a:t>
            </a:r>
          </a:p>
          <a:p>
            <a:pPr>
              <a:lnSpc>
                <a:spcPct val="90000"/>
              </a:lnSpc>
              <a:spcBef>
                <a:spcPts val="1200"/>
              </a:spcBef>
              <a:buSzPct val="80000"/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Volonté de faire bénéficier aux autres élèves de leur expérience des concours</a:t>
            </a:r>
          </a:p>
          <a:p>
            <a:pPr>
              <a:lnSpc>
                <a:spcPct val="90000"/>
              </a:lnSpc>
              <a:spcBef>
                <a:spcPts val="1200"/>
              </a:spcBef>
              <a:buSzPct val="80000"/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Niveau de réussite aux concours inférieur à celui espéré au vu des résultats de l’année</a:t>
            </a:r>
          </a:p>
          <a:p>
            <a:pPr>
              <a:lnSpc>
                <a:spcPct val="90000"/>
              </a:lnSpc>
              <a:spcBef>
                <a:spcPts val="1200"/>
              </a:spcBef>
              <a:buSzPct val="80000"/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Potentiel estimé de progrès au concours l’année suivante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fr-F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SzPct val="80000"/>
              <a:buFont typeface="Wingdings" pitchFamily="2" charset="2"/>
              <a:buChar char="F"/>
            </a:pPr>
            <a:r>
              <a:rPr lang="fr-FR" sz="2400" i="1" dirty="0" smtClean="0">
                <a:solidFill>
                  <a:schemeClr val="accent1">
                    <a:lumMod val="75000"/>
                  </a:schemeClr>
                </a:solidFill>
              </a:rPr>
              <a:t>Si un redoublement est envisagé, </a:t>
            </a:r>
            <a:r>
              <a:rPr lang="fr-FR" sz="2400" b="1" i="1" dirty="0" smtClean="0">
                <a:solidFill>
                  <a:schemeClr val="accent1">
                    <a:lumMod val="75000"/>
                  </a:schemeClr>
                </a:solidFill>
              </a:rPr>
              <a:t>il est recommandé de candidater par sécurité dans d’autres établissements</a:t>
            </a:r>
            <a:r>
              <a:rPr lang="fr-FR" sz="2400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indent="15875">
              <a:lnSpc>
                <a:spcPct val="90000"/>
              </a:lnSpc>
              <a:spcBef>
                <a:spcPts val="1200"/>
              </a:spcBef>
              <a:buSzPct val="80000"/>
              <a:buNone/>
            </a:pPr>
            <a:r>
              <a:rPr lang="fr-FR" sz="2400" i="1" dirty="0" smtClean="0">
                <a:solidFill>
                  <a:schemeClr val="accent1">
                    <a:lumMod val="75000"/>
                  </a:schemeClr>
                </a:solidFill>
              </a:rPr>
              <a:t>Ces candidatures sont à l’initiative des élèves après les résultats d’admissibilité.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BBB52-D30C-407F-8737-4F9F5DFFAD04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216024"/>
          </a:xfrm>
          <a:noFill/>
        </p:spPr>
        <p:txBody>
          <a:bodyPr/>
          <a:lstStyle/>
          <a:p>
            <a:r>
              <a:rPr lang="fr-FR" smtClean="0"/>
              <a:t>2023-2024   Seules les notices des concours et les sites mentionnés font foi.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79712" y="0"/>
            <a:ext cx="6764288" cy="476672"/>
          </a:xfrm>
        </p:spPr>
        <p:txBody>
          <a:bodyPr/>
          <a:lstStyle/>
          <a:p>
            <a:pPr algn="r"/>
            <a:r>
              <a:rPr lang="fr-FR" sz="2400" dirty="0" smtClean="0"/>
              <a:t>Annonce « Entretiens EC »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780928"/>
            <a:ext cx="9144000" cy="3528392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buNone/>
            </a:pPr>
            <a:endParaRPr lang="fr-FR" sz="24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fr-FR" sz="24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fr-FR" sz="2400" dirty="0" smtClean="0">
                <a:solidFill>
                  <a:schemeClr val="tx2"/>
                </a:solidFill>
              </a:rPr>
              <a:t>3 personnes par jury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fr-FR" sz="2000" dirty="0" smtClean="0">
                <a:solidFill>
                  <a:schemeClr val="tx2"/>
                </a:solidFill>
              </a:rPr>
              <a:t>un professeur/cadre de Ginette (président du jury)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fr-FR" sz="2000" dirty="0" smtClean="0">
                <a:solidFill>
                  <a:schemeClr val="tx2"/>
                </a:solidFill>
              </a:rPr>
              <a:t>un ancien élève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fr-FR" sz="2000" dirty="0" smtClean="0">
                <a:solidFill>
                  <a:schemeClr val="tx2"/>
                </a:solidFill>
              </a:rPr>
              <a:t>un parent d’élève, avec une expérience de l’entreprise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fr-FR" sz="2400" dirty="0" smtClean="0">
                <a:solidFill>
                  <a:schemeClr val="tx2"/>
                </a:solidFill>
              </a:rPr>
              <a:t>45 min par élève,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fr-FR" sz="2400" dirty="0" smtClean="0">
                <a:solidFill>
                  <a:schemeClr val="tx2"/>
                </a:solidFill>
              </a:rPr>
              <a:t>5-6 élèves par jury</a:t>
            </a:r>
          </a:p>
          <a:p>
            <a:pPr>
              <a:lnSpc>
                <a:spcPct val="80000"/>
              </a:lnSpc>
              <a:buNone/>
            </a:pPr>
            <a:r>
              <a:rPr lang="fr-FR" sz="2400" dirty="0" smtClean="0">
                <a:solidFill>
                  <a:schemeClr val="tx2"/>
                </a:solidFill>
              </a:rPr>
              <a:t>	</a:t>
            </a:r>
          </a:p>
          <a:p>
            <a:pPr algn="ctr">
              <a:lnSpc>
                <a:spcPct val="80000"/>
              </a:lnSpc>
              <a:buFont typeface="Wingdings" pitchFamily="2" charset="2"/>
              <a:buChar char=""/>
            </a:pPr>
            <a:r>
              <a:rPr lang="fr-FR" sz="2400" i="1" dirty="0" smtClean="0">
                <a:solidFill>
                  <a:schemeClr val="tx2"/>
                </a:solidFill>
              </a:rPr>
              <a:t>Un briefing précis du jury est fait avant le début des entretiens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fr-FR" sz="2400" dirty="0" smtClean="0">
              <a:solidFill>
                <a:schemeClr val="tx2"/>
              </a:solidFill>
            </a:endParaRPr>
          </a:p>
        </p:txBody>
      </p:sp>
      <p:pic>
        <p:nvPicPr>
          <p:cNvPr id="149506" name="Picture 2" descr="Résultat de recherche d'images pour &quot;publicité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2857500" cy="2314575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987824" y="692696"/>
            <a:ext cx="6156176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ebdings" pitchFamily="18" charset="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ebdings" pitchFamily="18" charset="2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Entretiens de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ebdings" pitchFamily="18" charset="2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 « </a:t>
            </a:r>
            <a:r>
              <a:rPr lang="fr-FR" u="sng" dirty="0" smtClean="0">
                <a:solidFill>
                  <a:schemeClr val="tx2"/>
                </a:solidFill>
                <a:latin typeface="+mn-lt"/>
              </a:rPr>
              <a:t>ESSEC</a:t>
            </a:r>
            <a:r>
              <a:rPr kumimoji="0" lang="fr-FR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 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ebdings" pitchFamily="18" charset="2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ebdings" pitchFamily="18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Samedi </a:t>
            </a:r>
            <a:r>
              <a:rPr lang="fr-FR" sz="2800" b="1" dirty="0" smtClean="0">
                <a:solidFill>
                  <a:srgbClr val="FF0000"/>
                </a:solidFill>
                <a:latin typeface="+mn-lt"/>
              </a:rPr>
              <a:t>25 mai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2024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ebdings" pitchFamily="18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13h30 à 18h30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ebdings" pitchFamily="18" charset="2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fr-FR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216024"/>
          </a:xfrm>
          <a:noFill/>
        </p:spPr>
        <p:txBody>
          <a:bodyPr/>
          <a:lstStyle/>
          <a:p>
            <a:r>
              <a:rPr lang="fr-FR" smtClean="0"/>
              <a:t>2023-2024   Seules les notices des concours et les sites mentionnés font foi.</a:t>
            </a:r>
            <a:endParaRPr lang="fr-FR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F7B685-7FCF-4C9E-906B-5AB92DE0AF14}" type="slidenum">
              <a:rPr lang="fr-FR" smtClean="0"/>
              <a:pPr>
                <a:defRPr/>
              </a:pPr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67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79712" y="0"/>
            <a:ext cx="6764288" cy="476672"/>
          </a:xfrm>
        </p:spPr>
        <p:txBody>
          <a:bodyPr/>
          <a:lstStyle/>
          <a:p>
            <a:pPr algn="r"/>
            <a:r>
              <a:rPr lang="fr-FR" sz="2400" dirty="0" smtClean="0"/>
              <a:t>Annonce « Entretiens EC »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87824" y="692696"/>
            <a:ext cx="6156176" cy="331236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endParaRPr lang="fr-FR" sz="2400" dirty="0" smtClean="0">
              <a:solidFill>
                <a:schemeClr val="tx2"/>
              </a:solidFill>
            </a:endParaRPr>
          </a:p>
          <a:p>
            <a:pPr lvl="0" algn="ctr">
              <a:lnSpc>
                <a:spcPct val="80000"/>
              </a:lnSpc>
              <a:buNone/>
            </a:pPr>
            <a:r>
              <a:rPr lang="fr-FR" sz="2400" dirty="0" smtClean="0">
                <a:solidFill>
                  <a:schemeClr val="tx2"/>
                </a:solidFill>
              </a:rPr>
              <a:t>Entretiens de</a:t>
            </a:r>
          </a:p>
          <a:p>
            <a:pPr lvl="0" algn="ctr">
              <a:lnSpc>
                <a:spcPct val="80000"/>
              </a:lnSpc>
              <a:buNone/>
            </a:pPr>
            <a:r>
              <a:rPr lang="fr-FR" sz="2400" dirty="0" smtClean="0">
                <a:solidFill>
                  <a:schemeClr val="tx2"/>
                </a:solidFill>
              </a:rPr>
              <a:t>type «</a:t>
            </a:r>
            <a:r>
              <a:rPr lang="fr-FR" sz="2400" u="sng" dirty="0" smtClean="0">
                <a:solidFill>
                  <a:schemeClr val="tx2"/>
                </a:solidFill>
              </a:rPr>
              <a:t> ESSEC </a:t>
            </a:r>
            <a:r>
              <a:rPr lang="fr-FR" sz="2400" dirty="0" smtClean="0">
                <a:solidFill>
                  <a:schemeClr val="tx2"/>
                </a:solidFill>
              </a:rPr>
              <a:t>»</a:t>
            </a:r>
          </a:p>
          <a:p>
            <a:pPr>
              <a:lnSpc>
                <a:spcPct val="80000"/>
              </a:lnSpc>
              <a:buNone/>
            </a:pPr>
            <a:endParaRPr lang="fr-FR" sz="2400" dirty="0" smtClean="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Samedi 25 mai 2024</a:t>
            </a:r>
          </a:p>
          <a:p>
            <a:pPr algn="ctr">
              <a:lnSpc>
                <a:spcPct val="80000"/>
              </a:lnSpc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de 13h30 à 18h30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fr-FR" sz="22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fr-FR" sz="2400" dirty="0" smtClean="0">
                <a:solidFill>
                  <a:schemeClr val="tx2"/>
                </a:solidFill>
              </a:rPr>
              <a:t>	</a:t>
            </a:r>
            <a:endParaRPr lang="fr-FR" sz="2400" u="sng" dirty="0" smtClean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endParaRPr lang="fr-FR" dirty="0" smtClean="0">
              <a:solidFill>
                <a:schemeClr val="tx2"/>
              </a:solidFill>
            </a:endParaRPr>
          </a:p>
        </p:txBody>
      </p:sp>
      <p:pic>
        <p:nvPicPr>
          <p:cNvPr id="149506" name="Picture 2" descr="Résultat de recherche d'images pour &quot;publicité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2857500" cy="2314575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504" y="3789040"/>
            <a:ext cx="8892480" cy="1800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ebdings" pitchFamily="18" charset="2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Si vous êtes intéressé et disponible vous pouvez 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ebdings" pitchFamily="18" charset="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Envoyer un mail à : </a:t>
            </a:r>
            <a:r>
              <a:rPr lang="fr-FR" sz="2800" dirty="0" err="1" smtClean="0">
                <a:solidFill>
                  <a:srgbClr val="FF0000"/>
                </a:solidFill>
                <a:latin typeface="+mn-lt"/>
                <a:hlinkClick r:id="rId4"/>
              </a:rPr>
              <a:t>damien.coirier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hlinkClick r:id="rId4"/>
              </a:rPr>
              <a:t>@bginette.fr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216024"/>
          </a:xfrm>
          <a:noFill/>
        </p:spPr>
        <p:txBody>
          <a:bodyPr/>
          <a:lstStyle/>
          <a:p>
            <a:r>
              <a:rPr lang="fr-FR" smtClean="0"/>
              <a:t>2023-2024   Seules les notices des concours et les sites mentionnés font foi.</a:t>
            </a:r>
            <a:endParaRPr lang="fr-FR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F7B685-7FCF-4C9E-906B-5AB92DE0AF14}" type="slidenum">
              <a:rPr lang="fr-FR" smtClean="0"/>
              <a:pPr>
                <a:defRPr/>
              </a:pPr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02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79712" y="0"/>
            <a:ext cx="6764288" cy="476672"/>
          </a:xfrm>
        </p:spPr>
        <p:txBody>
          <a:bodyPr/>
          <a:lstStyle/>
          <a:p>
            <a:pPr algn="r"/>
            <a:r>
              <a:rPr lang="fr-FR" sz="2400" dirty="0" smtClean="0"/>
              <a:t>Annonce « Entretiens EC »</a:t>
            </a:r>
          </a:p>
        </p:txBody>
      </p:sp>
      <p:pic>
        <p:nvPicPr>
          <p:cNvPr id="149506" name="Picture 2" descr="Résultat de recherche d'images pour &quot;publicité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2857500" cy="2314575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987824" y="692696"/>
            <a:ext cx="6156176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ebdings" pitchFamily="18" charset="2"/>
              <a:buNone/>
              <a:tabLst/>
              <a:defRPr/>
            </a:pPr>
            <a:endParaRPr lang="fr-FR" dirty="0">
              <a:solidFill>
                <a:schemeClr val="tx2"/>
              </a:solidFill>
              <a:latin typeface="+mn-lt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ebdings" pitchFamily="18" charset="2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Entretiens de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ebdings" pitchFamily="18" charset="2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 </a:t>
            </a:r>
            <a:r>
              <a:rPr kumimoji="0" lang="fr-FR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 ESSEC 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ebdings" pitchFamily="18" charset="2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ebdings" pitchFamily="18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Samedi </a:t>
            </a:r>
            <a:r>
              <a:rPr lang="fr-FR" sz="2800" b="1" dirty="0" smtClean="0">
                <a:solidFill>
                  <a:srgbClr val="FF0000"/>
                </a:solidFill>
                <a:latin typeface="+mn-lt"/>
              </a:rPr>
              <a:t>25 mai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2024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ebdings" pitchFamily="18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13h30 à 18h30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ebdings" pitchFamily="18" charset="2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fr-FR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71600" y="3933056"/>
            <a:ext cx="7272808" cy="1008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bdings" pitchFamily="18" charset="2"/>
              <a:buNone/>
              <a:tabLst/>
              <a:defRPr/>
            </a:pPr>
            <a:r>
              <a:rPr kumimoji="0" lang="fr-FR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D’avance un immense merci !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216024"/>
          </a:xfrm>
          <a:noFill/>
        </p:spPr>
        <p:txBody>
          <a:bodyPr/>
          <a:lstStyle/>
          <a:p>
            <a:r>
              <a:rPr lang="fr-FR" smtClean="0"/>
              <a:t>2023-2024   Seules les notices des concours et les sites mentionnés font foi.</a:t>
            </a:r>
            <a:endParaRPr lang="fr-FR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F7B685-7FCF-4C9E-906B-5AB92DE0AF14}" type="slidenum">
              <a:rPr lang="fr-FR" smtClean="0"/>
              <a:pPr>
                <a:defRPr/>
              </a:pPr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92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983129" y="836247"/>
            <a:ext cx="5423297" cy="37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685800" eaLnBrk="0" hangingPunct="0"/>
            <a:r>
              <a:rPr lang="fr-FR" sz="1800" dirty="0">
                <a:solidFill>
                  <a:srgbClr val="1F497D"/>
                </a:solidFill>
              </a:rPr>
              <a:t>Réunion des parents de 2</a:t>
            </a:r>
            <a:r>
              <a:rPr lang="fr-FR" sz="1800" baseline="30000" dirty="0">
                <a:solidFill>
                  <a:srgbClr val="1F497D"/>
                </a:solidFill>
              </a:rPr>
              <a:t>e</a:t>
            </a:r>
            <a:r>
              <a:rPr lang="fr-FR" sz="1800" dirty="0">
                <a:solidFill>
                  <a:srgbClr val="1F497D"/>
                </a:solidFill>
              </a:rPr>
              <a:t> année</a:t>
            </a:r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143000" y="5751258"/>
            <a:ext cx="6858000" cy="162018"/>
          </a:xfrm>
          <a:noFill/>
        </p:spPr>
        <p:txBody>
          <a:bodyPr/>
          <a:lstStyle/>
          <a:p>
            <a:pPr defTabSz="685800"/>
            <a:r>
              <a:rPr lang="fr-FR"/>
              <a:t>2023-2024   Seules les notices des concours et les sites mentionnés font foi.</a:t>
            </a:r>
            <a:endParaRPr lang="fr-FR" dirty="0"/>
          </a:p>
        </p:txBody>
      </p:sp>
      <p:sp>
        <p:nvSpPr>
          <p:cNvPr id="143361" name="Rectangle 1"/>
          <p:cNvSpPr>
            <a:spLocks noChangeArrowheads="1"/>
          </p:cNvSpPr>
          <p:nvPr/>
        </p:nvSpPr>
        <p:spPr bwMode="auto">
          <a:xfrm>
            <a:off x="327261" y="3725773"/>
            <a:ext cx="5103354" cy="122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/>
            <a:r>
              <a:rPr lang="fr-FR" sz="1500" b="1" dirty="0">
                <a:solidFill>
                  <a:srgbClr val="1F497D"/>
                </a:solidFill>
              </a:rPr>
              <a:t>Les temps forts : </a:t>
            </a:r>
          </a:p>
          <a:p>
            <a:pPr defTabSz="685800" eaLnBrk="0" hangingPunct="0"/>
            <a:endParaRPr lang="fr-FR" sz="1500" b="1" dirty="0">
              <a:solidFill>
                <a:srgbClr val="1F497D"/>
              </a:solidFill>
            </a:endParaRPr>
          </a:p>
          <a:p>
            <a:pPr marL="257175" indent="-257175" defTabSz="685800" eaLnBrk="0" hangingPunct="0">
              <a:buFontTx/>
              <a:buChar char="-"/>
            </a:pPr>
            <a:r>
              <a:rPr lang="fr-FR" sz="1500" dirty="0">
                <a:solidFill>
                  <a:srgbClr val="1F497D"/>
                </a:solidFill>
              </a:rPr>
              <a:t>Le baptême et la confirmation de 11 </a:t>
            </a:r>
            <a:r>
              <a:rPr lang="fr-FR" sz="1500" dirty="0" err="1">
                <a:solidFill>
                  <a:srgbClr val="1F497D"/>
                </a:solidFill>
              </a:rPr>
              <a:t>bjiens</a:t>
            </a:r>
            <a:r>
              <a:rPr lang="fr-FR" sz="1500" dirty="0">
                <a:solidFill>
                  <a:srgbClr val="1F497D"/>
                </a:solidFill>
              </a:rPr>
              <a:t>, le 20 janvier</a:t>
            </a:r>
          </a:p>
          <a:p>
            <a:pPr marL="257175" indent="-257175" defTabSz="685800" eaLnBrk="0" hangingPunct="0">
              <a:buFontTx/>
              <a:buChar char="-"/>
            </a:pPr>
            <a:r>
              <a:rPr lang="fr-FR" sz="1500" dirty="0">
                <a:solidFill>
                  <a:srgbClr val="1F497D"/>
                </a:solidFill>
              </a:rPr>
              <a:t>Le </a:t>
            </a:r>
            <a:r>
              <a:rPr lang="fr-FR" sz="1500" dirty="0" err="1">
                <a:solidFill>
                  <a:srgbClr val="1F497D"/>
                </a:solidFill>
              </a:rPr>
              <a:t>pélé</a:t>
            </a:r>
            <a:r>
              <a:rPr lang="fr-FR" sz="1500" dirty="0">
                <a:solidFill>
                  <a:srgbClr val="1F497D"/>
                </a:solidFill>
              </a:rPr>
              <a:t>-night, le 2 mars</a:t>
            </a:r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54" t="32715"/>
          <a:stretch/>
        </p:blipFill>
        <p:spPr bwMode="auto">
          <a:xfrm>
            <a:off x="5529935" y="3753304"/>
            <a:ext cx="3212976" cy="17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8" t="3486" r="10349" b="17082"/>
          <a:stretch/>
        </p:blipFill>
        <p:spPr>
          <a:xfrm>
            <a:off x="5935287" y="1770431"/>
            <a:ext cx="2163388" cy="188906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5F7B685-7FCF-4C9E-906B-5AB92DE0AF14}" type="slidenum">
              <a:rPr lang="fr-FR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7261" y="1421743"/>
            <a:ext cx="56080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2100" dirty="0">
                <a:solidFill>
                  <a:srgbClr val="1F497D"/>
                </a:solidFill>
              </a:rPr>
              <a:t>Les propositions spirituelles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3844" y="1814717"/>
            <a:ext cx="5336771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 eaLnBrk="0" hangingPunct="0">
              <a:lnSpc>
                <a:spcPct val="150000"/>
              </a:lnSpc>
              <a:buFontTx/>
              <a:buChar char="-"/>
            </a:pPr>
            <a:r>
              <a:rPr lang="fr-FR" sz="1500" dirty="0">
                <a:solidFill>
                  <a:srgbClr val="1F497D"/>
                </a:solidFill>
              </a:rPr>
              <a:t>La messe tous les matins et le dimanche</a:t>
            </a:r>
          </a:p>
          <a:p>
            <a:pPr marL="257175" indent="-257175" defTabSz="685800" eaLnBrk="0" hangingPunct="0">
              <a:lnSpc>
                <a:spcPct val="150000"/>
              </a:lnSpc>
              <a:buFontTx/>
              <a:buChar char="-"/>
            </a:pPr>
            <a:r>
              <a:rPr lang="fr-FR" sz="1500" dirty="0">
                <a:solidFill>
                  <a:srgbClr val="1F497D"/>
                </a:solidFill>
              </a:rPr>
              <a:t>Le sacrement de réconciliation</a:t>
            </a:r>
          </a:p>
          <a:p>
            <a:pPr marL="257175" indent="-257175" defTabSz="685800" eaLnBrk="0" hangingPunct="0">
              <a:lnSpc>
                <a:spcPct val="150000"/>
              </a:lnSpc>
              <a:buFontTx/>
              <a:buChar char="-"/>
            </a:pPr>
            <a:r>
              <a:rPr lang="fr-FR" sz="1500" dirty="0">
                <a:solidFill>
                  <a:srgbClr val="1F497D"/>
                </a:solidFill>
              </a:rPr>
              <a:t>La prière prépa toutes les semaines</a:t>
            </a:r>
          </a:p>
          <a:p>
            <a:pPr marL="257175" indent="-257175" defTabSz="685800" eaLnBrk="0" hangingPunct="0">
              <a:lnSpc>
                <a:spcPct val="150000"/>
              </a:lnSpc>
              <a:buFontTx/>
              <a:buChar char="-"/>
            </a:pPr>
            <a:r>
              <a:rPr lang="fr-FR" sz="1500" dirty="0">
                <a:solidFill>
                  <a:srgbClr val="1F497D"/>
                </a:solidFill>
              </a:rPr>
              <a:t>Les diners « Foi en question » tous les 15 jours</a:t>
            </a:r>
          </a:p>
          <a:p>
            <a:pPr marL="257175" indent="-257175" defTabSz="685800" eaLnBrk="0" hangingPunct="0">
              <a:lnSpc>
                <a:spcPct val="150000"/>
              </a:lnSpc>
              <a:buFontTx/>
              <a:buChar char="-"/>
            </a:pPr>
            <a:endParaRPr lang="fr-FR" sz="15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0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96752"/>
            <a:ext cx="8534400" cy="4251325"/>
          </a:xfrm>
        </p:spPr>
        <p:txBody>
          <a:bodyPr/>
          <a:lstStyle/>
          <a:p>
            <a:pPr marL="1371600" lvl="2" indent="-457200">
              <a:lnSpc>
                <a:spcPct val="80000"/>
              </a:lnSpc>
              <a:buFont typeface="Wingdings" pitchFamily="2" charset="2"/>
              <a:buNone/>
            </a:pPr>
            <a:r>
              <a:rPr lang="fr-FR" sz="3000" dirty="0" smtClean="0">
                <a:solidFill>
                  <a:schemeClr val="tx2"/>
                </a:solidFill>
              </a:rPr>
              <a:t>Tour d’horizon sur les concours</a:t>
            </a:r>
          </a:p>
          <a:p>
            <a:pPr marL="1371600" lvl="2" indent="-457200">
              <a:lnSpc>
                <a:spcPct val="80000"/>
              </a:lnSpc>
              <a:buFont typeface="Wingdings" pitchFamily="2" charset="2"/>
              <a:buNone/>
            </a:pPr>
            <a:endParaRPr lang="fr-FR" sz="3800" dirty="0" smtClean="0">
              <a:solidFill>
                <a:schemeClr val="tx2"/>
              </a:solidFill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2633018" y="-100013"/>
            <a:ext cx="6907534" cy="64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fr-FR" sz="2800" dirty="0">
                <a:solidFill>
                  <a:schemeClr val="tx2"/>
                </a:solidFill>
              </a:rPr>
              <a:t>Présentation des concours </a:t>
            </a:r>
            <a:r>
              <a:rPr lang="fr-FR" sz="2800" dirty="0" smtClean="0">
                <a:solidFill>
                  <a:schemeClr val="tx2"/>
                </a:solidFill>
              </a:rPr>
              <a:t>2024</a:t>
            </a:r>
            <a:endParaRPr lang="fr-FR" sz="2800" dirty="0">
              <a:solidFill>
                <a:schemeClr val="tx2"/>
              </a:solidFill>
            </a:endParaRPr>
          </a:p>
        </p:txBody>
      </p:sp>
      <p:pic>
        <p:nvPicPr>
          <p:cNvPr id="6" name="Image 5" descr="logoble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7062" y="3156286"/>
            <a:ext cx="2581082" cy="2865002"/>
          </a:xfrm>
          <a:prstGeom prst="rect">
            <a:avLst/>
          </a:prstGeom>
        </p:spPr>
      </p:pic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216024"/>
          </a:xfrm>
          <a:noFill/>
        </p:spPr>
        <p:txBody>
          <a:bodyPr/>
          <a:lstStyle/>
          <a:p>
            <a:r>
              <a:rPr lang="fr-FR" smtClean="0"/>
              <a:t>2023-2024   Seules les notices des concours et les sites mentionnés font foi.</a:t>
            </a:r>
            <a:endParaRPr lang="fr-FR" dirty="0" smtClean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F7B685-7FCF-4C9E-906B-5AB92DE0AF14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980728"/>
            <a:ext cx="7128792" cy="547260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SzPct val="80000"/>
              <a:buNone/>
              <a:defRPr/>
            </a:pPr>
            <a:r>
              <a:rPr lang="fr-FR" sz="2800" b="1" u="sng" dirty="0" smtClean="0">
                <a:solidFill>
                  <a:schemeClr val="accent1">
                    <a:lumMod val="75000"/>
                  </a:schemeClr>
                </a:solidFill>
              </a:rPr>
              <a:t>Pour chaque filière</a:t>
            </a:r>
          </a:p>
          <a:p>
            <a:pPr lvl="1" eaLnBrk="1" hangingPunct="1">
              <a:spcBef>
                <a:spcPts val="600"/>
              </a:spcBef>
              <a:buSzPct val="80000"/>
              <a:buFont typeface="Wingdings" pitchFamily="2" charset="2"/>
              <a:buChar char="Ø"/>
              <a:defRPr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Résultats des concours</a:t>
            </a:r>
          </a:p>
          <a:p>
            <a:pPr lvl="1" eaLnBrk="1" hangingPunct="1">
              <a:spcBef>
                <a:spcPts val="600"/>
              </a:spcBef>
              <a:buSzPct val="80000"/>
              <a:buFont typeface="Wingdings" pitchFamily="2" charset="2"/>
              <a:buChar char="Ø"/>
              <a:defRPr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Ecoles, épreuves et coefficients</a:t>
            </a:r>
          </a:p>
          <a:p>
            <a:pPr lvl="1" eaLnBrk="1" hangingPunct="1">
              <a:spcBef>
                <a:spcPts val="600"/>
              </a:spcBef>
              <a:buSzPct val="80000"/>
              <a:buFont typeface="Wingdings" pitchFamily="2" charset="2"/>
              <a:buChar char="Ø"/>
              <a:defRPr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Procédure d’inscription</a:t>
            </a:r>
          </a:p>
          <a:p>
            <a:pPr lvl="1" eaLnBrk="1" hangingPunct="1">
              <a:spcBef>
                <a:spcPts val="600"/>
              </a:spcBef>
              <a:buSzPct val="80000"/>
              <a:buFont typeface="Wingdings" pitchFamily="2" charset="2"/>
              <a:buChar char="Ø"/>
              <a:defRPr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Recommandations et frais d’inscription</a:t>
            </a:r>
          </a:p>
          <a:p>
            <a:pPr lvl="1" eaLnBrk="1" hangingPunct="1">
              <a:spcBef>
                <a:spcPts val="600"/>
              </a:spcBef>
              <a:buSzPct val="80000"/>
              <a:buFont typeface="Wingdings" pitchFamily="2" charset="2"/>
              <a:buChar char="Ø"/>
              <a:defRPr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Calendrier de fin d’année</a:t>
            </a:r>
          </a:p>
          <a:p>
            <a:pPr eaLnBrk="1" hangingPunct="1">
              <a:lnSpc>
                <a:spcPct val="150000"/>
              </a:lnSpc>
              <a:buSzPct val="80000"/>
              <a:buNone/>
              <a:defRPr/>
            </a:pPr>
            <a:r>
              <a:rPr lang="fr-FR" sz="2800" b="1" u="sng" dirty="0" smtClean="0">
                <a:solidFill>
                  <a:schemeClr val="accent1">
                    <a:lumMod val="75000"/>
                  </a:schemeClr>
                </a:solidFill>
              </a:rPr>
              <a:t>Eléments communs aux 2 filières </a:t>
            </a:r>
          </a:p>
          <a:p>
            <a:pPr lvl="1" eaLnBrk="1" hangingPunct="1">
              <a:spcBef>
                <a:spcPts val="600"/>
              </a:spcBef>
              <a:buSzPct val="80000"/>
              <a:buFont typeface="Wingdings" pitchFamily="2" charset="2"/>
              <a:buChar char="Ø"/>
              <a:defRPr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Groupes de Pâques</a:t>
            </a:r>
          </a:p>
          <a:p>
            <a:pPr lvl="1" eaLnBrk="1" hangingPunct="1">
              <a:spcBef>
                <a:spcPts val="600"/>
              </a:spcBef>
              <a:buSzPct val="80000"/>
              <a:buFont typeface="Wingdings" pitchFamily="2" charset="2"/>
              <a:buChar char="Ø"/>
              <a:defRPr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Réclamations</a:t>
            </a:r>
          </a:p>
          <a:p>
            <a:pPr lvl="1" eaLnBrk="1" hangingPunct="1">
              <a:spcBef>
                <a:spcPts val="600"/>
              </a:spcBef>
              <a:buSzPct val="80000"/>
              <a:buFont typeface="Wingdings" pitchFamily="2" charset="2"/>
              <a:buChar char="Ø"/>
              <a:defRPr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Redoublement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BBB52-D30C-407F-8737-4F9F5DFFAD04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title"/>
          </p:nvPr>
        </p:nvSpPr>
        <p:spPr>
          <a:xfrm>
            <a:off x="3928392" y="-171400"/>
            <a:ext cx="5540152" cy="836613"/>
          </a:xfrm>
        </p:spPr>
        <p:txBody>
          <a:bodyPr/>
          <a:lstStyle/>
          <a:p>
            <a:pPr eaLnBrk="1" hangingPunct="1"/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Information concours 2024</a:t>
            </a:r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216024"/>
          </a:xfrm>
          <a:noFill/>
        </p:spPr>
        <p:txBody>
          <a:bodyPr/>
          <a:lstStyle/>
          <a:p>
            <a:r>
              <a:rPr lang="fr-FR" smtClean="0"/>
              <a:t>2023-2024   Seules les notices des concours et les sites mentionnés font foi.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888" y="-26988"/>
            <a:ext cx="5328939" cy="620713"/>
          </a:xfrm>
        </p:spPr>
        <p:txBody>
          <a:bodyPr/>
          <a:lstStyle/>
          <a:p>
            <a:pPr eaLnBrk="1" hangingPunct="1"/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Information concours 2024</a:t>
            </a:r>
          </a:p>
        </p:txBody>
      </p:sp>
      <p:sp>
        <p:nvSpPr>
          <p:cNvPr id="3075" name="Rectangle 24"/>
          <p:cNvSpPr>
            <a:spLocks noGrp="1" noChangeArrowheads="1"/>
          </p:cNvSpPr>
          <p:nvPr>
            <p:ph idx="1"/>
          </p:nvPr>
        </p:nvSpPr>
        <p:spPr>
          <a:xfrm>
            <a:off x="0" y="980728"/>
            <a:ext cx="9144000" cy="3096344"/>
          </a:xfrm>
        </p:spPr>
        <p:txBody>
          <a:bodyPr/>
          <a:lstStyle/>
          <a:p>
            <a:pPr marL="571500" indent="-571500" algn="ctr" eaLnBrk="1" hangingPunct="1">
              <a:buNone/>
              <a:defRPr/>
            </a:pP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Les Concours BCPST</a:t>
            </a:r>
          </a:p>
          <a:p>
            <a:pPr marL="571500" indent="-571500" algn="ctr" eaLnBrk="1" hangingPunct="1">
              <a:buNone/>
              <a:defRPr/>
            </a:pPr>
            <a:endParaRPr lang="fr-FR" sz="2800" b="1" dirty="0" smtClean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  <a:p>
            <a:pPr marL="571500" indent="-571500" algn="ctr" eaLnBrk="1" hangingPunct="1">
              <a:buNone/>
              <a:defRPr/>
            </a:pP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3 banques d’épreuves :</a:t>
            </a:r>
          </a:p>
          <a:p>
            <a:pPr marL="571500" indent="-571500" algn="ctr" eaLnBrk="1" hangingPunct="1">
              <a:buNone/>
              <a:defRPr/>
            </a:pP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BCPST A, ENS et G2E</a:t>
            </a:r>
            <a:endParaRPr lang="fr-FR" sz="2800" b="1" dirty="0" smtClean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BBB52-D30C-407F-8737-4F9F5DFFAD04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216024"/>
          </a:xfrm>
          <a:noFill/>
        </p:spPr>
        <p:txBody>
          <a:bodyPr/>
          <a:lstStyle/>
          <a:p>
            <a:r>
              <a:rPr lang="fr-FR" smtClean="0"/>
              <a:t>2023-2024   Seules les notices des concours et les sites mentionnés font foi.</a:t>
            </a:r>
            <a:endParaRPr lang="fr-FR" dirty="0" smtClean="0"/>
          </a:p>
        </p:txBody>
      </p:sp>
      <p:pic>
        <p:nvPicPr>
          <p:cNvPr id="8" name="Image 7" descr="logoble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1459" y="3300302"/>
            <a:ext cx="2581082" cy="2865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4674" y="0"/>
            <a:ext cx="6011862" cy="476250"/>
          </a:xfrm>
        </p:spPr>
        <p:txBody>
          <a:bodyPr/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Résultats des concours BCPST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BBB52-D30C-407F-8737-4F9F5DFFAD04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216024"/>
          </a:xfrm>
          <a:noFill/>
        </p:spPr>
        <p:txBody>
          <a:bodyPr/>
          <a:lstStyle/>
          <a:p>
            <a:r>
              <a:rPr lang="fr-FR" smtClean="0"/>
              <a:t>2023-2024   Seules les notices des concours et les sites mentionnés font foi.</a:t>
            </a:r>
            <a:endParaRPr lang="fr-FR" dirty="0" smtClean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99575"/>
              </p:ext>
            </p:extLst>
          </p:nvPr>
        </p:nvGraphicFramePr>
        <p:xfrm>
          <a:off x="755576" y="980728"/>
          <a:ext cx="7704212" cy="5112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5337">
                  <a:extLst>
                    <a:ext uri="{9D8B030D-6E8A-4147-A177-3AD203B41FA5}">
                      <a16:colId xmlns:a16="http://schemas.microsoft.com/office/drawing/2014/main" val="1028965681"/>
                    </a:ext>
                  </a:extLst>
                </a:gridCol>
                <a:gridCol w="1014066">
                  <a:extLst>
                    <a:ext uri="{9D8B030D-6E8A-4147-A177-3AD203B41FA5}">
                      <a16:colId xmlns:a16="http://schemas.microsoft.com/office/drawing/2014/main" val="702026224"/>
                    </a:ext>
                  </a:extLst>
                </a:gridCol>
                <a:gridCol w="1100695">
                  <a:extLst>
                    <a:ext uri="{9D8B030D-6E8A-4147-A177-3AD203B41FA5}">
                      <a16:colId xmlns:a16="http://schemas.microsoft.com/office/drawing/2014/main" val="4066664336"/>
                    </a:ext>
                  </a:extLst>
                </a:gridCol>
                <a:gridCol w="1100695">
                  <a:extLst>
                    <a:ext uri="{9D8B030D-6E8A-4147-A177-3AD203B41FA5}">
                      <a16:colId xmlns:a16="http://schemas.microsoft.com/office/drawing/2014/main" val="14077455"/>
                    </a:ext>
                  </a:extLst>
                </a:gridCol>
                <a:gridCol w="1173419">
                  <a:extLst>
                    <a:ext uri="{9D8B030D-6E8A-4147-A177-3AD203B41FA5}">
                      <a16:colId xmlns:a16="http://schemas.microsoft.com/office/drawing/2014/main" val="31688653"/>
                    </a:ext>
                  </a:extLst>
                </a:gridCol>
              </a:tblGrid>
              <a:tr h="31953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              </a:t>
                      </a:r>
                      <a:r>
                        <a:rPr lang="fr-FR" sz="1400" b="1" u="none" strike="noStrike" dirty="0" smtClean="0">
                          <a:effectLst/>
                        </a:rPr>
                        <a:t>BILAN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2023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2022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2021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2020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17340611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AgroParisTech Grignon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13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11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16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16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1677420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Véto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12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7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6826030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ENS Ulm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3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2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8014881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ENS Paris-Saclay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4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4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4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98903116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ENS de Lyon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3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2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2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2465032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ESPCI Paris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3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5739011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ECOLE POLYTECHNIQUE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5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2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5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7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3949721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MINES de Paris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55844870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PONTS PARIS TECH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8869506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Centrale Supelec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7307563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Sous-Total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>
                          <a:effectLst/>
                        </a:rPr>
                        <a:t>42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>
                          <a:effectLst/>
                        </a:rPr>
                        <a:t>32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>
                          <a:effectLst/>
                        </a:rPr>
                        <a:t>38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40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76376058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% du nombre d'élèves</a:t>
                      </a:r>
                      <a:endParaRPr lang="fr-FR" sz="1400" b="1" i="0" u="none" strike="noStrike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100%</a:t>
                      </a:r>
                      <a:endParaRPr lang="fr-FR" sz="1400" b="1" i="0" u="none" strike="noStrike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86,49%</a:t>
                      </a:r>
                      <a:endParaRPr lang="fr-FR" sz="1400" b="1" i="0" u="none" strike="noStrike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92,68%</a:t>
                      </a:r>
                      <a:endParaRPr lang="fr-FR" sz="1400" b="1" i="0" u="none" strike="noStrike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95,24%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6620193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Autres écoles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2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3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2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3413567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5/2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3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r>
                        <a:rPr lang="fr-FR" sz="1200" u="none" strike="noStrike" dirty="0" smtClean="0">
                          <a:effectLst/>
                        </a:rPr>
                        <a:t>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54734338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Total</a:t>
                      </a:r>
                      <a:endParaRPr lang="fr-FR" sz="1400" b="1" i="0" u="none" strike="noStrike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42</a:t>
                      </a:r>
                      <a:endParaRPr lang="fr-FR" sz="1400" b="1" i="0" u="none" strike="noStrike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37</a:t>
                      </a:r>
                      <a:endParaRPr lang="fr-FR" sz="1400" b="1" i="0" u="none" strike="noStrike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41</a:t>
                      </a:r>
                      <a:endParaRPr lang="fr-FR" sz="1400" b="1" i="0" u="none" strike="noStrike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42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2926765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yle BJ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yle BJ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Style BJ2015</Template>
  <TotalTime>27895</TotalTime>
  <Words>4078</Words>
  <Application>Microsoft Office PowerPoint</Application>
  <PresentationFormat>Affichage à l'écran (4:3)</PresentationFormat>
  <Paragraphs>1425</Paragraphs>
  <Slides>45</Slides>
  <Notes>12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5" baseType="lpstr">
      <vt:lpstr>Arial</vt:lpstr>
      <vt:lpstr>Book Antiqua</vt:lpstr>
      <vt:lpstr>Calibri</vt:lpstr>
      <vt:lpstr>Trebuchet MS</vt:lpstr>
      <vt:lpstr>Webdings</vt:lpstr>
      <vt:lpstr>Wingdings</vt:lpstr>
      <vt:lpstr>Wingdings 2</vt:lpstr>
      <vt:lpstr>Style BJ2015</vt:lpstr>
      <vt:lpstr>1_Style BJ2015</vt:lpstr>
      <vt:lpstr>Feuille de calcul</vt:lpstr>
      <vt:lpstr>Information concours 2024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Information concours 2024</vt:lpstr>
      <vt:lpstr>Information concours 2024</vt:lpstr>
      <vt:lpstr>Résultats des concours BCPST</vt:lpstr>
      <vt:lpstr>BCPST 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Inscription BCPST</vt:lpstr>
      <vt:lpstr>Pièces justificatives BCPST</vt:lpstr>
      <vt:lpstr>Centres d’écrit BCPST</vt:lpstr>
      <vt:lpstr>Recommandations d’inscription BCPST</vt:lpstr>
      <vt:lpstr>Frais d’inscription BCPST</vt:lpstr>
      <vt:lpstr>Calendrier prévisionnel</vt:lpstr>
      <vt:lpstr>Information concours 2024</vt:lpstr>
      <vt:lpstr>Résultats des concours EC</vt:lpstr>
      <vt:lpstr>Epreuves et coefficients - BCE écrits</vt:lpstr>
      <vt:lpstr>Epreuves et coefficients - BCE oraux</vt:lpstr>
      <vt:lpstr>ENSAE - BCE</vt:lpstr>
      <vt:lpstr>Epreuves et coefficients - Ecricome</vt:lpstr>
      <vt:lpstr>Inscription BCE</vt:lpstr>
      <vt:lpstr>Précisions concours 2024</vt:lpstr>
      <vt:lpstr>Inscription ECRICOME</vt:lpstr>
      <vt:lpstr>Centres d’écrit EC</vt:lpstr>
      <vt:lpstr>Recommandations d’inscription EC</vt:lpstr>
      <vt:lpstr>Frais d’inscription ECG</vt:lpstr>
      <vt:lpstr>Places 2023 / BCE-ECRICOME</vt:lpstr>
      <vt:lpstr>Calendrier prévisionnel de fin d’année</vt:lpstr>
      <vt:lpstr>Information concours 2023</vt:lpstr>
      <vt:lpstr>Les groupes de Pâques</vt:lpstr>
      <vt:lpstr>Réclamations</vt:lpstr>
      <vt:lpstr>Redoublement</vt:lpstr>
      <vt:lpstr>Annonce « Entretiens EC »</vt:lpstr>
      <vt:lpstr>Annonce « Entretiens EC »</vt:lpstr>
      <vt:lpstr>Annonce « Entretiens EC »</vt:lpstr>
    </vt:vector>
  </TitlesOfParts>
  <Company>Ecole St Genevieve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laurent</dc:creator>
  <cp:lastModifiedBy>Damien Coirier</cp:lastModifiedBy>
  <cp:revision>1230</cp:revision>
  <cp:lastPrinted>2021-12-07T10:16:46Z</cp:lastPrinted>
  <dcterms:created xsi:type="dcterms:W3CDTF">2006-11-14T07:28:24Z</dcterms:created>
  <dcterms:modified xsi:type="dcterms:W3CDTF">2023-12-18T16:47:26Z</dcterms:modified>
</cp:coreProperties>
</file>